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9" r:id="rId6"/>
    <p:sldId id="290" r:id="rId7"/>
    <p:sldId id="295" r:id="rId8"/>
    <p:sldId id="291" r:id="rId9"/>
    <p:sldId id="260" r:id="rId10"/>
    <p:sldId id="261" r:id="rId11"/>
    <p:sldId id="262" r:id="rId12"/>
    <p:sldId id="263" r:id="rId13"/>
    <p:sldId id="264" r:id="rId14"/>
    <p:sldId id="265" r:id="rId15"/>
    <p:sldId id="292" r:id="rId16"/>
    <p:sldId id="266" r:id="rId17"/>
    <p:sldId id="267" r:id="rId18"/>
    <p:sldId id="268" r:id="rId19"/>
    <p:sldId id="269" r:id="rId20"/>
    <p:sldId id="271" r:id="rId21"/>
    <p:sldId id="272" r:id="rId22"/>
    <p:sldId id="293" r:id="rId23"/>
    <p:sldId id="275" r:id="rId24"/>
    <p:sldId id="273" r:id="rId25"/>
    <p:sldId id="274" r:id="rId26"/>
    <p:sldId id="276" r:id="rId27"/>
    <p:sldId id="277" r:id="rId28"/>
    <p:sldId id="278" r:id="rId29"/>
    <p:sldId id="294" r:id="rId30"/>
    <p:sldId id="279" r:id="rId31"/>
    <p:sldId id="287" r:id="rId32"/>
    <p:sldId id="281" r:id="rId33"/>
    <p:sldId id="282" r:id="rId34"/>
    <p:sldId id="283" r:id="rId35"/>
    <p:sldId id="284" r:id="rId36"/>
    <p:sldId id="286" r:id="rId37"/>
    <p:sldId id="288" r:id="rId3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475E-FB7C-4463-B95A-9BCACDA9A4F7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2B3D8-91EA-48FB-8A0C-E7E11BA1FC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564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475E-FB7C-4463-B95A-9BCACDA9A4F7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2B3D8-91EA-48FB-8A0C-E7E11BA1FC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661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475E-FB7C-4463-B95A-9BCACDA9A4F7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2B3D8-91EA-48FB-8A0C-E7E11BA1FC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948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475E-FB7C-4463-B95A-9BCACDA9A4F7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2B3D8-91EA-48FB-8A0C-E7E11BA1FC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622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475E-FB7C-4463-B95A-9BCACDA9A4F7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2B3D8-91EA-48FB-8A0C-E7E11BA1FC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348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475E-FB7C-4463-B95A-9BCACDA9A4F7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2B3D8-91EA-48FB-8A0C-E7E11BA1FC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05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475E-FB7C-4463-B95A-9BCACDA9A4F7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2B3D8-91EA-48FB-8A0C-E7E11BA1FC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578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475E-FB7C-4463-B95A-9BCACDA9A4F7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2B3D8-91EA-48FB-8A0C-E7E11BA1FC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941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475E-FB7C-4463-B95A-9BCACDA9A4F7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2B3D8-91EA-48FB-8A0C-E7E11BA1FC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902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475E-FB7C-4463-B95A-9BCACDA9A4F7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2B3D8-91EA-48FB-8A0C-E7E11BA1FC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918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D475E-FB7C-4463-B95A-9BCACDA9A4F7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2B3D8-91EA-48FB-8A0C-E7E11BA1FC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D475E-FB7C-4463-B95A-9BCACDA9A4F7}" type="datetimeFigureOut">
              <a:rPr lang="uk-UA" smtClean="0"/>
              <a:t>08.12.2021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2B3D8-91EA-48FB-8A0C-E7E11BA1FC1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217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5805" y="132862"/>
            <a:ext cx="9517917" cy="1154600"/>
          </a:xfrm>
        </p:spPr>
        <p:txBody>
          <a:bodyPr>
            <a:normAutofit/>
          </a:bodyPr>
          <a:lstStyle/>
          <a:p>
            <a:r>
              <a:rPr lang="uk-UA" sz="4400" b="1" dirty="0" err="1" smtClean="0">
                <a:solidFill>
                  <a:srgbClr val="C00000"/>
                </a:solidFill>
                <a:latin typeface="Constantia" panose="02030602050306030303" pitchFamily="18" charset="0"/>
              </a:rPr>
              <a:t>Малинська</a:t>
            </a:r>
            <a:r>
              <a:rPr lang="uk-UA" sz="4400" b="1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 ЗОШ І-ІІІ ступенів №3</a:t>
            </a:r>
            <a:endParaRPr lang="uk-UA" sz="4400" b="1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602763" y="1947008"/>
            <a:ext cx="9144000" cy="12025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  <a:t>Музей історії освіти </a:t>
            </a:r>
            <a:r>
              <a:rPr lang="uk-UA" sz="3200" b="1" dirty="0" err="1" smtClean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  <a:t>Малинської</a:t>
            </a:r>
            <a:r>
              <a:rPr lang="uk-UA" sz="3200" b="1" dirty="0" smtClean="0">
                <a:solidFill>
                  <a:schemeClr val="accent6">
                    <a:lumMod val="75000"/>
                  </a:schemeClr>
                </a:solidFill>
                <a:latin typeface="Constantia" panose="02030602050306030303" pitchFamily="18" charset="0"/>
              </a:rPr>
              <a:t> ЗОШ І-ІІІ ступенів №3</a:t>
            </a:r>
            <a:endParaRPr lang="uk-UA" sz="3200" b="1" dirty="0">
              <a:solidFill>
                <a:schemeClr val="accent6">
                  <a:lumMod val="75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704975" y="3681412"/>
            <a:ext cx="9144000" cy="2281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800" b="1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Екскурсія «</a:t>
            </a:r>
            <a:r>
              <a:rPr lang="uk-UA" sz="4800" b="1" dirty="0">
                <a:solidFill>
                  <a:srgbClr val="7030A0"/>
                </a:solidFill>
                <a:latin typeface="Constantia" panose="02030602050306030303" pitchFamily="18" charset="0"/>
              </a:rPr>
              <a:t>Р</a:t>
            </a:r>
            <a:r>
              <a:rPr lang="uk-UA" sz="4800" b="1" dirty="0" smtClean="0">
                <a:solidFill>
                  <a:srgbClr val="7030A0"/>
                </a:solidFill>
                <a:latin typeface="Constantia" panose="02030602050306030303" pitchFamily="18" charset="0"/>
              </a:rPr>
              <a:t>ідна школа. Слідами історії»</a:t>
            </a:r>
            <a:endParaRPr lang="uk-UA" sz="4800" b="1" dirty="0">
              <a:solidFill>
                <a:srgbClr val="7030A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26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06237" y="97864"/>
            <a:ext cx="9073008" cy="2828719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3200" b="1" dirty="0" smtClean="0">
                <a:solidFill>
                  <a:srgbClr val="0070C0"/>
                </a:solidFill>
                <a:cs typeface="Times New Roman" pitchFamily="18" charset="0"/>
              </a:rPr>
              <a:t>   </a:t>
            </a:r>
            <a:r>
              <a:rPr lang="uk-UA" sz="4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У 30-ті роки директорами школи були : </a:t>
            </a:r>
            <a:r>
              <a:rPr lang="uk-UA" sz="4000" b="1" dirty="0" err="1" smtClean="0">
                <a:solidFill>
                  <a:srgbClr val="9900CC"/>
                </a:solidFill>
                <a:latin typeface="Monotype Corsiva" pitchFamily="66" charset="0"/>
                <a:cs typeface="Times New Roman" pitchFamily="18" charset="0"/>
              </a:rPr>
              <a:t>Головієнко</a:t>
            </a:r>
            <a:r>
              <a:rPr lang="uk-UA" sz="4000" b="1" dirty="0" smtClean="0">
                <a:solidFill>
                  <a:srgbClr val="9900CC"/>
                </a:solidFill>
                <a:latin typeface="Monotype Corsiva" pitchFamily="66" charset="0"/>
                <a:cs typeface="Times New Roman" pitchFamily="18" charset="0"/>
              </a:rPr>
              <a:t> Л.І.,  Бабак М.С., Шевченко А.Л. 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4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При школі була організована тваринницька ферма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079091" y="3589745"/>
            <a:ext cx="4286280" cy="2828719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4000" b="1" dirty="0" smtClean="0">
                <a:solidFill>
                  <a:srgbClr val="0070C0"/>
                </a:solidFill>
                <a:latin typeface="Monotype Corsiva" pitchFamily="66" charset="0"/>
              </a:rPr>
              <a:t>У 1935 р. з’явився перший комсомольський осередок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lum bright="-30000"/>
          </a:blip>
          <a:srcRect/>
          <a:stretch>
            <a:fillRect/>
          </a:stretch>
        </p:blipFill>
        <p:spPr bwMode="auto">
          <a:xfrm>
            <a:off x="6169119" y="3030876"/>
            <a:ext cx="4750928" cy="372353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65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228725" y="99885"/>
            <a:ext cx="9528175" cy="1739059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2200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Хоч важкі були умови для навчання, відсутні підручники, зошити, але учні вчилися з великим бажанням і проводили велику позакласну роботу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1090125" y="2170359"/>
            <a:ext cx="4679950" cy="372586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/>
          <a:stretch>
            <a:fillRect/>
          </a:stretch>
        </p:blipFill>
        <p:spPr bwMode="auto">
          <a:xfrm>
            <a:off x="6564435" y="2189285"/>
            <a:ext cx="4506271" cy="36880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555152" y="6029172"/>
            <a:ext cx="2853964" cy="525401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2800" b="1" smtClean="0">
                <a:solidFill>
                  <a:srgbClr val="7030A0"/>
                </a:solidFill>
                <a:latin typeface="Monotype Corsiva" pitchFamily="66" charset="0"/>
              </a:rPr>
              <a:t>Урок математики 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98920" y="6088680"/>
            <a:ext cx="2934114" cy="525401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2800" b="1" smtClean="0">
                <a:solidFill>
                  <a:srgbClr val="7030A0"/>
                </a:solidFill>
                <a:latin typeface="Monotype Corsiva" pitchFamily="66" charset="0"/>
              </a:rPr>
              <a:t>Спортивна дев’ятка</a:t>
            </a:r>
          </a:p>
        </p:txBody>
      </p:sp>
    </p:spTree>
    <p:extLst>
      <p:ext uri="{BB962C8B-B14F-4D97-AF65-F5344CB8AC3E}">
        <p14:creationId xmlns:p14="http://schemas.microsoft.com/office/powerpoint/2010/main" val="249984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85262" y="103645"/>
            <a:ext cx="8856984" cy="1466644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4000" b="1" dirty="0" smtClean="0">
                <a:solidFill>
                  <a:srgbClr val="0070C0"/>
                </a:solidFill>
                <a:latin typeface="Monotype Corsiva" pitchFamily="66" charset="0"/>
              </a:rPr>
              <a:t>Редколегія постійно випускала стінгазету, працювали предметні гуртки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6617" y="3004483"/>
            <a:ext cx="5299137" cy="328041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0219" y="1868470"/>
            <a:ext cx="5188150" cy="332876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740010" y="5505872"/>
            <a:ext cx="3044721" cy="525401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2800" b="1" dirty="0" smtClean="0">
                <a:solidFill>
                  <a:srgbClr val="9900CC"/>
                </a:solidFill>
                <a:latin typeface="Monotype Corsiva" pitchFamily="66" charset="0"/>
              </a:rPr>
              <a:t>Робота в майстерні </a:t>
            </a:r>
          </a:p>
        </p:txBody>
      </p:sp>
    </p:spTree>
    <p:extLst>
      <p:ext uri="{BB962C8B-B14F-4D97-AF65-F5344CB8AC3E}">
        <p14:creationId xmlns:p14="http://schemas.microsoft.com/office/powerpoint/2010/main" val="164338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277096" y="263769"/>
            <a:ext cx="4642338" cy="5937794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0000" tIns="46800" rIns="90000" bIns="468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2400" dirty="0" smtClean="0">
                <a:solidFill>
                  <a:srgbClr val="000000"/>
                </a:solidFill>
                <a:latin typeface="Monotype Corsiva" pitchFamily="66" charset="0"/>
              </a:rPr>
              <a:t> </a:t>
            </a: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</a:rPr>
              <a:t>1941-1943 роки </a:t>
            </a:r>
            <a:r>
              <a:rPr lang="uk-UA" sz="3200" b="1" dirty="0" err="1" smtClean="0">
                <a:solidFill>
                  <a:srgbClr val="0070C0"/>
                </a:solidFill>
                <a:latin typeface="Monotype Corsiva" pitchFamily="66" charset="0"/>
              </a:rPr>
              <a:t>–єдиний</a:t>
            </a: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</a:rPr>
              <a:t> період , коли школа не працювала. Учителі та випускники школи влилися в ряди </a:t>
            </a:r>
            <a:r>
              <a:rPr lang="uk-UA" sz="3200" b="1" dirty="0" smtClean="0">
                <a:solidFill>
                  <a:srgbClr val="9900CC"/>
                </a:solidFill>
                <a:latin typeface="Monotype Corsiva" pitchFamily="66" charset="0"/>
              </a:rPr>
              <a:t>захисників Вітчизни. </a:t>
            </a: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</a:rPr>
              <a:t>Одні з них служили в лавах Радянської Армії,  інші воювали в партизанських </a:t>
            </a:r>
          </a:p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</a:rPr>
              <a:t>загонах,  були членами </a:t>
            </a:r>
            <a:r>
              <a:rPr lang="uk-UA" sz="3200" b="1" dirty="0" err="1" smtClean="0">
                <a:solidFill>
                  <a:srgbClr val="0070C0"/>
                </a:solidFill>
                <a:latin typeface="Monotype Corsiva" pitchFamily="66" charset="0"/>
              </a:rPr>
              <a:t>Малинського</a:t>
            </a: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</a:rPr>
              <a:t> підпілля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59185" t="13309" r="6764" b="5678"/>
          <a:stretch>
            <a:fillRect/>
          </a:stretch>
        </p:blipFill>
        <p:spPr bwMode="auto">
          <a:xfrm>
            <a:off x="1153590" y="301869"/>
            <a:ext cx="2636872" cy="413396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/>
          <a:srcRect l="4778" b="14269"/>
          <a:stretch/>
        </p:blipFill>
        <p:spPr bwMode="auto">
          <a:xfrm>
            <a:off x="4007703" y="1465948"/>
            <a:ext cx="2901097" cy="392035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498967" y="4715486"/>
            <a:ext cx="1735068" cy="525401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2800" b="1" smtClean="0">
                <a:solidFill>
                  <a:srgbClr val="0070C0"/>
                </a:solidFill>
                <a:latin typeface="Monotype Corsiva" pitchFamily="66" charset="0"/>
              </a:rPr>
              <a:t>Довга В.А. 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587024" y="5676162"/>
            <a:ext cx="1893511" cy="525401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2800" b="1" dirty="0" err="1" smtClean="0">
                <a:solidFill>
                  <a:srgbClr val="0070C0"/>
                </a:solidFill>
                <a:latin typeface="Monotype Corsiva" pitchFamily="66" charset="0"/>
              </a:rPr>
              <a:t>Єнько</a:t>
            </a:r>
            <a:r>
              <a:rPr lang="uk-UA" sz="2800" b="1" dirty="0" smtClean="0">
                <a:solidFill>
                  <a:srgbClr val="0070C0"/>
                </a:solidFill>
                <a:latin typeface="Monotype Corsiva" pitchFamily="66" charset="0"/>
              </a:rPr>
              <a:t> О. </a:t>
            </a:r>
            <a:r>
              <a:rPr lang="uk-UA" sz="2800" b="1" smtClean="0">
                <a:solidFill>
                  <a:srgbClr val="0070C0"/>
                </a:solidFill>
                <a:latin typeface="Monotype Corsiva" pitchFamily="66" charset="0"/>
              </a:rPr>
              <a:t>П.     </a:t>
            </a:r>
            <a:endParaRPr lang="uk-UA" sz="2800" b="1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9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 l="19008" t="20966" r="61765" b="59514"/>
          <a:stretch>
            <a:fillRect/>
          </a:stretch>
        </p:blipFill>
        <p:spPr bwMode="auto">
          <a:xfrm>
            <a:off x="980710" y="193431"/>
            <a:ext cx="3957364" cy="562549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183312" y="610634"/>
            <a:ext cx="5369780" cy="5504330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За особливі заслуги перед Батьківщиною та за проявлений героїзм і відвагу   випускнику семирічної школи М.П.Грищенку було присвоєно високе звання Героя Радянського Союзу з врученням Золотої Зірки Героя і ордена Леніна 24 травня 1945 року 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04357" y="6041907"/>
            <a:ext cx="2910069" cy="648512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0000" tIns="46800" rIns="90000" bIns="468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3600" b="1" smtClean="0">
                <a:solidFill>
                  <a:srgbClr val="0070C0"/>
                </a:solidFill>
                <a:latin typeface="Monotype Corsiva" pitchFamily="66" charset="0"/>
              </a:rPr>
              <a:t>Грищенко М.П.</a:t>
            </a:r>
          </a:p>
        </p:txBody>
      </p:sp>
    </p:spTree>
    <p:extLst>
      <p:ext uri="{BB962C8B-B14F-4D97-AF65-F5344CB8AC3E}">
        <p14:creationId xmlns:p14="http://schemas.microsoft.com/office/powerpoint/2010/main" val="50497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SC0493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8" t="51701" r="12040" b="13169"/>
          <a:stretch/>
        </p:blipFill>
        <p:spPr bwMode="auto">
          <a:xfrm>
            <a:off x="232504" y="1712225"/>
            <a:ext cx="5797360" cy="337735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29" y="2863970"/>
            <a:ext cx="5773941" cy="324784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21408" y="228950"/>
            <a:ext cx="8977313" cy="785606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4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Розділ експозиції «Юність, обпалена війною»</a:t>
            </a:r>
          </a:p>
        </p:txBody>
      </p:sp>
    </p:spTree>
    <p:extLst>
      <p:ext uri="{BB962C8B-B14F-4D97-AF65-F5344CB8AC3E}">
        <p14:creationId xmlns:p14="http://schemas.microsoft.com/office/powerpoint/2010/main" val="195463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29223" y="344014"/>
            <a:ext cx="8977313" cy="1058021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28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1 вересня 1944 р. школа знову відчинила двері для учнів. Першим директором у повоєнний час був </a:t>
            </a:r>
            <a:r>
              <a:rPr lang="uk-UA" sz="2800" b="1" dirty="0" smtClean="0">
                <a:solidFill>
                  <a:srgbClr val="9900CC"/>
                </a:solidFill>
                <a:latin typeface="Monotype Corsiva" pitchFamily="66" charset="0"/>
                <a:cs typeface="Times New Roman" pitchFamily="18" charset="0"/>
              </a:rPr>
              <a:t>Бабак Михайло Семенович</a:t>
            </a:r>
            <a:endParaRPr lang="uk-UA" sz="2800" b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/>
          <a:srcRect t="3905"/>
          <a:stretch/>
        </p:blipFill>
        <p:spPr bwMode="auto">
          <a:xfrm>
            <a:off x="3172373" y="1786016"/>
            <a:ext cx="5933342" cy="4250367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39887" y="6168670"/>
            <a:ext cx="6198313" cy="586957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just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Бабак   Михайло  Семенович   </a:t>
            </a:r>
            <a:r>
              <a:rPr lang="uk-UA" sz="2800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(в центрі) </a:t>
            </a:r>
          </a:p>
        </p:txBody>
      </p:sp>
    </p:spTree>
    <p:extLst>
      <p:ext uri="{BB962C8B-B14F-4D97-AF65-F5344CB8AC3E}">
        <p14:creationId xmlns:p14="http://schemas.microsoft.com/office/powerpoint/2010/main" val="1463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06131" y="64895"/>
            <a:ext cx="8977313" cy="1194229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3200" b="1" dirty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У</a:t>
            </a: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1947-1950 рр. директор школи - </a:t>
            </a:r>
            <a:r>
              <a:rPr lang="uk-UA" sz="3200" b="1" dirty="0" err="1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Рейдман</a:t>
            </a: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Григорій Давидович. Повністю були завершені ремонтні роботи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8381" y="1371410"/>
            <a:ext cx="5850304" cy="41291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365141" y="5826557"/>
            <a:ext cx="7056784" cy="60972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/>
          <a:p>
            <a:pPr algn="ctr">
              <a:defRPr/>
            </a:pPr>
            <a:r>
              <a:rPr lang="uk-UA" sz="3600" b="1" dirty="0" err="1">
                <a:solidFill>
                  <a:srgbClr val="14149C"/>
                </a:solidFill>
                <a:latin typeface="Monotype Corsiva" pitchFamily="66" charset="0"/>
                <a:ea typeface="Arial Unicode MS" pitchFamily="34" charset="-128"/>
              </a:rPr>
              <a:t>Рейдман</a:t>
            </a:r>
            <a:r>
              <a:rPr lang="uk-UA" sz="3600" b="1" dirty="0">
                <a:solidFill>
                  <a:srgbClr val="14149C"/>
                </a:solidFill>
                <a:latin typeface="Monotype Corsiva" pitchFamily="66" charset="0"/>
                <a:ea typeface="Arial Unicode MS" pitchFamily="34" charset="-128"/>
              </a:rPr>
              <a:t> Григорій Давидович </a:t>
            </a:r>
            <a:r>
              <a:rPr lang="uk-UA" sz="2800" b="1" dirty="0">
                <a:solidFill>
                  <a:srgbClr val="14149C"/>
                </a:solidFill>
                <a:latin typeface="Monotype Corsiva" pitchFamily="66" charset="0"/>
                <a:ea typeface="Arial Unicode MS" pitchFamily="34" charset="-128"/>
              </a:rPr>
              <a:t>(в центрі )</a:t>
            </a:r>
            <a:endParaRPr lang="ru-RU" sz="2800" b="1" dirty="0">
              <a:solidFill>
                <a:srgbClr val="14149C"/>
              </a:solidFill>
              <a:latin typeface="Monotype Corsiva" pitchFamily="66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500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37549" y="99669"/>
            <a:ext cx="8977313" cy="1194229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defRPr/>
            </a:pPr>
            <a:r>
              <a:rPr lang="uk-UA" sz="3200" b="1" dirty="0" smtClean="0">
                <a:solidFill>
                  <a:srgbClr val="9900CC"/>
                </a:solidFill>
                <a:latin typeface="Monotype Corsiva" pitchFamily="66" charset="0"/>
                <a:cs typeface="Times New Roman" pitchFamily="18" charset="0"/>
              </a:rPr>
              <a:t>1 травня 1948 р</a:t>
            </a: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. школа вийшла на демонстрацію з власним духовим оркестром, першим у районі</a:t>
            </a:r>
          </a:p>
        </p:txBody>
      </p:sp>
      <p:pic>
        <p:nvPicPr>
          <p:cNvPr id="5" name="Рисунок 2" descr="C:\Documents and Settings\юля\Рабочий стол\ююю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2" t="67197" r="18459" b="2533"/>
          <a:stretch>
            <a:fillRect/>
          </a:stretch>
        </p:blipFill>
        <p:spPr bwMode="auto">
          <a:xfrm>
            <a:off x="2479964" y="1433621"/>
            <a:ext cx="7200368" cy="479978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4315642" y="6080230"/>
            <a:ext cx="3529012" cy="585787"/>
          </a:xfrm>
          <a:prstGeom prst="rect">
            <a:avLst/>
          </a:prstGeom>
          <a:solidFill>
            <a:schemeClr val="lt1">
              <a:alpha val="81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uk-UA" sz="3200" dirty="0">
                <a:solidFill>
                  <a:srgbClr val="9900CC"/>
                </a:solidFill>
                <a:latin typeface="Monotype Corsiva" pitchFamily="66" charset="0"/>
                <a:ea typeface="Arial Unicode MS" pitchFamily="34" charset="-128"/>
                <a:cs typeface="Times New Roman" pitchFamily="18" charset="0"/>
              </a:rPr>
              <a:t>1 травня 1965 р. </a:t>
            </a:r>
            <a:endParaRPr lang="uk-UA" sz="3200" dirty="0">
              <a:solidFill>
                <a:srgbClr val="0070C0"/>
              </a:solidFill>
              <a:latin typeface="Monotype Corsiva" pitchFamily="66" charset="0"/>
              <a:ea typeface="Arial Unicode MS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34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16779" y="91514"/>
            <a:ext cx="9134475" cy="2351993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4400" b="1" dirty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У</a:t>
            </a:r>
            <a:r>
              <a:rPr lang="uk-UA" sz="44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4400" b="1" dirty="0" smtClean="0">
                <a:solidFill>
                  <a:srgbClr val="9900CC"/>
                </a:solidFill>
                <a:latin typeface="Monotype Corsiva" pitchFamily="66" charset="0"/>
                <a:cs typeface="Times New Roman" pitchFamily="18" charset="0"/>
              </a:rPr>
              <a:t>1950 р</a:t>
            </a:r>
            <a:r>
              <a:rPr lang="uk-UA" sz="44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. вчителька початкових класів Бабак  Феонія  Карпівна нагороджена орденом Леніна </a:t>
            </a:r>
          </a:p>
        </p:txBody>
      </p:sp>
      <p:pic>
        <p:nvPicPr>
          <p:cNvPr id="5" name="Рисунок 2" descr="C:\Documents and Settings\юля\Рабочий стол\ююю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0" t="7501" r="16148" b="70068"/>
          <a:stretch>
            <a:fillRect/>
          </a:stretch>
        </p:blipFill>
        <p:spPr bwMode="auto">
          <a:xfrm>
            <a:off x="3550193" y="2620108"/>
            <a:ext cx="5067645" cy="408621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9118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16898" y="117326"/>
            <a:ext cx="9293225" cy="649399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2800" b="1" dirty="0" smtClean="0">
                <a:solidFill>
                  <a:srgbClr val="8E1875"/>
                </a:solidFill>
                <a:cs typeface="Times New Roman" pitchFamily="18" charset="0"/>
              </a:rPr>
              <a:t> </a:t>
            </a:r>
            <a:r>
              <a:rPr lang="uk-UA" sz="3200" b="1" i="1" dirty="0" smtClean="0">
                <a:solidFill>
                  <a:srgbClr val="8E187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  <a:cs typeface="Times New Roman" pitchFamily="18" charset="0"/>
              </a:rPr>
              <a:t>Наша школа – одна з найстаріших шкіл району, області</a:t>
            </a:r>
            <a:r>
              <a:rPr lang="uk-UA" sz="3200" b="1" i="1" dirty="0" smtClean="0">
                <a:solidFill>
                  <a:srgbClr val="8E1875"/>
                </a:solidFill>
                <a:latin typeface="Monotype Corsiva" pitchFamily="66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7837" y="959730"/>
            <a:ext cx="4248472" cy="1739059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</a:rPr>
              <a:t>Перша документальна згадка про заснування нашої школи – 1862 рік</a:t>
            </a:r>
            <a:r>
              <a:rPr lang="uk-UA" sz="3200" dirty="0" smtClean="0">
                <a:solidFill>
                  <a:srgbClr val="0070C0"/>
                </a:solidFill>
                <a:latin typeface="Monotype Corsiva" pitchFamily="66" charset="0"/>
              </a:rPr>
              <a:t>. 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681217" y="3332954"/>
            <a:ext cx="4752528" cy="3441653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2800" b="1" dirty="0" smtClean="0">
                <a:solidFill>
                  <a:srgbClr val="0070C0"/>
                </a:solidFill>
                <a:latin typeface="Monotype Corsiva" pitchFamily="66" charset="0"/>
              </a:rPr>
              <a:t>Це було однокласне народне училище, де працював один учитель - Кухаренко Олександр. Спочатку тут навчалося 23 учні.  </a:t>
            </a:r>
            <a:r>
              <a:rPr lang="uk-UA" sz="2800" b="1" dirty="0" err="1" smtClean="0">
                <a:solidFill>
                  <a:srgbClr val="0070C0"/>
                </a:solidFill>
                <a:latin typeface="Monotype Corsiva" pitchFamily="66" charset="0"/>
              </a:rPr>
              <a:t>Малинське</a:t>
            </a:r>
            <a:r>
              <a:rPr lang="uk-UA" sz="2800" b="1" dirty="0" smtClean="0">
                <a:solidFill>
                  <a:srgbClr val="0070C0"/>
                </a:solidFill>
                <a:latin typeface="Monotype Corsiva" pitchFamily="66" charset="0"/>
              </a:rPr>
              <a:t> училище вважалася одним з кращих в Київській губернії. </a:t>
            </a:r>
          </a:p>
        </p:txBody>
      </p:sp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702468" y="3636144"/>
            <a:ext cx="4862513" cy="2833687"/>
            <a:chOff x="338" y="2523"/>
            <a:chExt cx="3063" cy="1785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lum contrast="2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" t="2367" r="38960" b="72707"/>
            <a:stretch>
              <a:fillRect/>
            </a:stretch>
          </p:blipFill>
          <p:spPr bwMode="auto">
            <a:xfrm>
              <a:off x="338" y="2523"/>
              <a:ext cx="3064" cy="1786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338" y="2523"/>
              <a:ext cx="3064" cy="1786"/>
            </a:xfrm>
            <a:prstGeom prst="rect">
              <a:avLst/>
            </a:prstGeom>
            <a:noFill/>
            <a:ln w="2857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uk-UA"/>
            </a:p>
          </p:txBody>
        </p:sp>
      </p:grp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lum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75" t="69499" r="4297" b="8403"/>
          <a:stretch>
            <a:fillRect/>
          </a:stretch>
        </p:blipFill>
        <p:spPr bwMode="auto">
          <a:xfrm>
            <a:off x="8203062" y="906839"/>
            <a:ext cx="3071813" cy="2286000"/>
          </a:xfrm>
          <a:prstGeom prst="rect">
            <a:avLst/>
          </a:prstGeom>
          <a:noFill/>
          <a:ln w="57150" cmpd="thickThin">
            <a:noFill/>
            <a:round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4" r="1623" b="53459"/>
          <a:stretch/>
        </p:blipFill>
        <p:spPr>
          <a:xfrm>
            <a:off x="4518151" y="1083993"/>
            <a:ext cx="2811582" cy="2083473"/>
          </a:xfrm>
          <a:prstGeom prst="rect">
            <a:avLst/>
          </a:prstGeom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7336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301371" y="360485"/>
            <a:ext cx="5058291" cy="6124922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28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</a:t>
            </a:r>
            <a:r>
              <a:rPr lang="uk-UA" sz="3600" b="1" dirty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У</a:t>
            </a:r>
            <a:r>
              <a:rPr lang="uk-UA" sz="36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1955 р. семирічну школу №3 реорганізовано у середню загальноосвітню трудову школу з десятирічним терміном навчання.  Першим директором середньої школи №3 стала </a:t>
            </a:r>
            <a:r>
              <a:rPr lang="uk-UA" sz="3600" b="1" dirty="0" err="1" smtClean="0">
                <a:solidFill>
                  <a:srgbClr val="9900CC"/>
                </a:solidFill>
                <a:latin typeface="Monotype Corsiva" pitchFamily="66" charset="0"/>
                <a:cs typeface="Times New Roman" pitchFamily="18" charset="0"/>
              </a:rPr>
              <a:t>Фещенко</a:t>
            </a:r>
            <a:r>
              <a:rPr lang="uk-UA" sz="3600" b="1" dirty="0" smtClean="0">
                <a:solidFill>
                  <a:srgbClr val="9900CC"/>
                </a:solidFill>
                <a:latin typeface="Monotype Corsiva" pitchFamily="66" charset="0"/>
                <a:cs typeface="Times New Roman" pitchFamily="18" charset="0"/>
              </a:rPr>
              <a:t> Антоніна Адамівна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r="1067" b="10268"/>
          <a:stretch>
            <a:fillRect/>
          </a:stretch>
        </p:blipFill>
        <p:spPr bwMode="auto">
          <a:xfrm>
            <a:off x="1165470" y="428748"/>
            <a:ext cx="4392613" cy="62087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89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63340" y="93584"/>
            <a:ext cx="9073008" cy="1602851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44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 У 1958 р. добудовано два корпуси на 10 класних кімнат, спортзал </a:t>
            </a:r>
            <a:endParaRPr lang="uk-UA" sz="4400" b="1" dirty="0" smtClean="0">
              <a:solidFill>
                <a:srgbClr val="FFFFFF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5" name="Рисунок 2" descr="C:\Documents and Settings\юля\Рабочий стол\ююю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26"/>
          <a:stretch>
            <a:fillRect/>
          </a:stretch>
        </p:blipFill>
        <p:spPr bwMode="auto">
          <a:xfrm>
            <a:off x="1026747" y="2150418"/>
            <a:ext cx="5210151" cy="337803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3" descr="C:\Documents and Settings\юля\Рабочий стол\ююю2.t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4" t="77493" r="19197" b="9666"/>
          <a:stretch/>
        </p:blipFill>
        <p:spPr bwMode="auto">
          <a:xfrm>
            <a:off x="6519171" y="3207412"/>
            <a:ext cx="5281765" cy="31441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1744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413" y="172684"/>
            <a:ext cx="4929637" cy="657284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7519">
            <a:off x="7360435" y="956014"/>
            <a:ext cx="4007364" cy="534315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5162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 r="-731" b="13800"/>
          <a:stretch>
            <a:fillRect/>
          </a:stretch>
        </p:blipFill>
        <p:spPr bwMode="auto">
          <a:xfrm>
            <a:off x="1130666" y="116741"/>
            <a:ext cx="4205287" cy="656907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092049" y="366064"/>
            <a:ext cx="4706459" cy="6070430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6000" b="1" dirty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У</a:t>
            </a:r>
            <a:r>
              <a:rPr lang="uk-UA" sz="6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1978р. директором СШ № 3 призначено </a:t>
            </a:r>
            <a:r>
              <a:rPr lang="uk-UA" sz="6000" b="1" dirty="0" err="1" smtClean="0">
                <a:solidFill>
                  <a:srgbClr val="9900CC"/>
                </a:solidFill>
                <a:latin typeface="Monotype Corsiva" pitchFamily="66" charset="0"/>
                <a:cs typeface="Times New Roman" pitchFamily="18" charset="0"/>
              </a:rPr>
              <a:t>Філик</a:t>
            </a:r>
            <a:r>
              <a:rPr lang="uk-UA" sz="6000" b="1" dirty="0" smtClean="0">
                <a:solidFill>
                  <a:srgbClr val="9900CC"/>
                </a:solidFill>
                <a:latin typeface="Monotype Corsiva" pitchFamily="66" charset="0"/>
                <a:cs typeface="Times New Roman" pitchFamily="18" charset="0"/>
              </a:rPr>
              <a:t>  Надію Василівну</a:t>
            </a:r>
          </a:p>
        </p:txBody>
      </p:sp>
    </p:spTree>
    <p:extLst>
      <p:ext uri="{BB962C8B-B14F-4D97-AF65-F5344CB8AC3E}">
        <p14:creationId xmlns:p14="http://schemas.microsoft.com/office/powerpoint/2010/main" val="138002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9"/>
          <p:cNvSpPr>
            <a:spLocks noGrp="1"/>
          </p:cNvSpPr>
          <p:nvPr>
            <p:ph type="title"/>
          </p:nvPr>
        </p:nvSpPr>
        <p:spPr>
          <a:xfrm>
            <a:off x="931493" y="116987"/>
            <a:ext cx="10878796" cy="1053788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 w="19050">
            <a:solidFill>
              <a:schemeClr val="accent3">
                <a:shade val="95000"/>
                <a:satMod val="105000"/>
              </a:schemeClr>
            </a:solidFill>
          </a:ln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</a:rPr>
              <a:t>Перш</a:t>
            </a:r>
            <a:r>
              <a:rPr lang="uk-UA" sz="4000" b="1" dirty="0" smtClean="0">
                <a:solidFill>
                  <a:srgbClr val="0070C0"/>
                </a:solidFill>
                <a:latin typeface="Monotype Corsiva" pitchFamily="66" charset="0"/>
              </a:rPr>
              <a:t>і  кроки будівництва нового приміщення школи, 1982 р.</a:t>
            </a:r>
            <a:endParaRPr lang="ru-RU" sz="4000" b="1" dirty="0" smtClean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/>
          <a:srcRect l="1906" t="5606" r="1906"/>
          <a:stretch>
            <a:fillRect/>
          </a:stretch>
        </p:blipFill>
        <p:spPr bwMode="auto">
          <a:xfrm>
            <a:off x="1195133" y="1411650"/>
            <a:ext cx="3692158" cy="249039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2272078" y="4142916"/>
            <a:ext cx="4120175" cy="2547777"/>
            <a:chOff x="496" y="2877"/>
            <a:chExt cx="2305" cy="1537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>
              <a:lum bright="-20000"/>
            </a:blip>
            <a:srcRect l="3371" r="923" b="3363"/>
            <a:stretch>
              <a:fillRect/>
            </a:stretch>
          </p:blipFill>
          <p:spPr bwMode="auto">
            <a:xfrm>
              <a:off x="496" y="2877"/>
              <a:ext cx="2306" cy="1538"/>
            </a:xfrm>
            <a:prstGeom prst="rect">
              <a:avLst/>
            </a:prstGeom>
            <a:ln w="38100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496" y="2877"/>
              <a:ext cx="2306" cy="153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 altLang="uk-UA"/>
            </a:p>
          </p:txBody>
        </p:sp>
      </p:grp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/>
          <a:stretch>
            <a:fillRect/>
          </a:stretch>
        </p:blipFill>
        <p:spPr bwMode="auto">
          <a:xfrm>
            <a:off x="6567365" y="1920824"/>
            <a:ext cx="4935274" cy="334699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74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80173" y="86457"/>
            <a:ext cx="8596313" cy="1463675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hangingPunct="1">
              <a:lnSpc>
                <a:spcPct val="100000"/>
              </a:lnSpc>
              <a:spcBef>
                <a:spcPts val="600"/>
              </a:spcBef>
              <a:buClr>
                <a:srgbClr val="F3A447"/>
              </a:buClr>
              <a:buSzPct val="8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uk-UA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У 1986р. побудовано двоповерхове приміщення школи, відкрито </a:t>
            </a:r>
            <a:r>
              <a:rPr lang="uk-UA" sz="4000" b="1" dirty="0" smtClean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їдальню </a:t>
            </a:r>
            <a:endParaRPr lang="uk-UA" sz="4000" b="1" dirty="0">
              <a:solidFill>
                <a:srgbClr val="0070C0"/>
              </a:solidFill>
              <a:latin typeface="Monotype Corsiva" pitchFamily="66" charset="0"/>
              <a:ea typeface="Arial Unicode MS" pitchFamily="34" charset="-128"/>
            </a:endParaRPr>
          </a:p>
        </p:txBody>
      </p:sp>
      <p:pic>
        <p:nvPicPr>
          <p:cNvPr id="5" name="Picture 2" descr="E:\145-річчя школи\фото школи\DSC00671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2" b="25458"/>
          <a:stretch/>
        </p:blipFill>
        <p:spPr bwMode="auto">
          <a:xfrm>
            <a:off x="2717246" y="2001762"/>
            <a:ext cx="6984455" cy="435567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5051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6880675" y="656385"/>
            <a:ext cx="4392488" cy="5497353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600"/>
              </a:spcBef>
              <a:buClr>
                <a:srgbClr val="F3A447"/>
              </a:buClr>
              <a:buSzPct val="85000"/>
              <a:defRPr/>
            </a:pPr>
            <a:r>
              <a:rPr lang="uk-UA" sz="4800" b="1" dirty="0">
                <a:solidFill>
                  <a:srgbClr val="0070C0"/>
                </a:solidFill>
                <a:latin typeface="Monotype Corsiva" pitchFamily="66" charset="0"/>
              </a:rPr>
              <a:t>У</a:t>
            </a:r>
            <a:r>
              <a:rPr lang="uk-UA" sz="4800" b="1" dirty="0" smtClean="0">
                <a:solidFill>
                  <a:srgbClr val="0070C0"/>
                </a:solidFill>
                <a:latin typeface="Monotype Corsiva" pitchFamily="66" charset="0"/>
              </a:rPr>
              <a:t> 1986р. директором школи призначено  </a:t>
            </a:r>
            <a:r>
              <a:rPr lang="uk-UA" sz="4800" b="1" dirty="0" smtClean="0">
                <a:solidFill>
                  <a:srgbClr val="9900CC"/>
                </a:solidFill>
                <a:latin typeface="Monotype Corsiva" pitchFamily="66" charset="0"/>
              </a:rPr>
              <a:t>Тимошенка Василя  Івановича</a:t>
            </a:r>
            <a:r>
              <a:rPr lang="uk-UA" sz="4800" b="1" dirty="0" smtClean="0">
                <a:solidFill>
                  <a:srgbClr val="0070C0"/>
                </a:solidFill>
                <a:latin typeface="Monotype Corsiva" pitchFamily="66" charset="0"/>
              </a:rPr>
              <a:t>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2787" y="1176767"/>
            <a:ext cx="4565821" cy="476491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499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8" t="19364" r="7626" b="8616"/>
          <a:stretch/>
        </p:blipFill>
        <p:spPr bwMode="auto">
          <a:xfrm>
            <a:off x="3258026" y="2786249"/>
            <a:ext cx="5626124" cy="37048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Скругленный прямоугольник 4"/>
          <p:cNvSpPr/>
          <p:nvPr/>
        </p:nvSpPr>
        <p:spPr>
          <a:xfrm>
            <a:off x="422031" y="105508"/>
            <a:ext cx="11298115" cy="2434709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F3A447"/>
              </a:buClr>
              <a:buSzPct val="8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uk-UA" sz="44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У</a:t>
            </a:r>
            <a:r>
              <a:rPr lang="uk-UA" sz="4400" b="1" dirty="0" smtClean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 </a:t>
            </a:r>
            <a:r>
              <a:rPr lang="uk-UA" sz="4400" b="1" dirty="0">
                <a:solidFill>
                  <a:srgbClr val="9900CC"/>
                </a:solidFill>
                <a:latin typeface="Monotype Corsiva" pitchFamily="66" charset="0"/>
                <a:ea typeface="Arial Unicode MS" pitchFamily="34" charset="-128"/>
              </a:rPr>
              <a:t>1987р.</a:t>
            </a:r>
            <a:r>
              <a:rPr lang="uk-UA" sz="44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 відкрито музей історії школи </a:t>
            </a:r>
          </a:p>
          <a:p>
            <a:pPr hangingPunct="1">
              <a:lnSpc>
                <a:spcPct val="100000"/>
              </a:lnSpc>
              <a:spcBef>
                <a:spcPts val="600"/>
              </a:spcBef>
              <a:buClr>
                <a:srgbClr val="F3A447"/>
              </a:buClr>
              <a:buSzPct val="8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uk-UA" sz="44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У</a:t>
            </a:r>
            <a:r>
              <a:rPr lang="uk-UA" sz="4400" b="1" dirty="0" smtClean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 </a:t>
            </a:r>
            <a:r>
              <a:rPr lang="uk-UA" sz="4400" b="1" dirty="0">
                <a:solidFill>
                  <a:srgbClr val="9900CC"/>
                </a:solidFill>
                <a:latin typeface="Monotype Corsiva" pitchFamily="66" charset="0"/>
                <a:ea typeface="Arial Unicode MS" pitchFamily="34" charset="-128"/>
              </a:rPr>
              <a:t>1988р.</a:t>
            </a:r>
            <a:r>
              <a:rPr lang="uk-UA" sz="44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 введено в дію нове двоповерхове приміщення школи з </a:t>
            </a:r>
            <a:r>
              <a:rPr lang="uk-UA" sz="4400" b="1" dirty="0" smtClean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10-ма </a:t>
            </a:r>
            <a:r>
              <a:rPr lang="uk-UA" sz="44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класними </a:t>
            </a:r>
            <a:r>
              <a:rPr lang="uk-UA" sz="4400" b="1" dirty="0" smtClean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кімнатами </a:t>
            </a:r>
            <a:endParaRPr lang="uk-UA" sz="4400" b="1" dirty="0">
              <a:solidFill>
                <a:srgbClr val="0070C0"/>
              </a:solidFill>
              <a:latin typeface="Monotype Corsiva" pitchFamily="66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06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284256" y="315057"/>
            <a:ext cx="4524872" cy="4190794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4800" b="1" dirty="0" smtClean="0">
                <a:solidFill>
                  <a:schemeClr val="accent2"/>
                </a:solidFill>
                <a:latin typeface="Monotype Corsiva" pitchFamily="66" charset="0"/>
              </a:rPr>
              <a:t>З 1989 р.  —  директор школи  </a:t>
            </a:r>
            <a:r>
              <a:rPr lang="uk-UA" sz="4800" b="1" dirty="0" err="1" smtClean="0">
                <a:solidFill>
                  <a:srgbClr val="7030A0"/>
                </a:solidFill>
                <a:latin typeface="Monotype Corsiva" pitchFamily="66" charset="0"/>
              </a:rPr>
              <a:t>Михайловська</a:t>
            </a:r>
            <a:r>
              <a:rPr lang="uk-UA" sz="4800" b="1" dirty="0" smtClean="0">
                <a:solidFill>
                  <a:srgbClr val="7030A0"/>
                </a:solidFill>
                <a:latin typeface="Monotype Corsiva" pitchFamily="66" charset="0"/>
              </a:rPr>
              <a:t> Наталія Федорівна</a:t>
            </a:r>
            <a:endParaRPr lang="uk-UA" sz="4800" b="1" dirty="0" smtClean="0">
              <a:solidFill>
                <a:srgbClr val="14149C"/>
              </a:solidFill>
              <a:latin typeface="Monotype Corsiva" pitchFamily="66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3700" y="79246"/>
            <a:ext cx="3354631" cy="480622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894662" y="5009068"/>
            <a:ext cx="9077201" cy="1739059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3200" b="1" dirty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У</a:t>
            </a: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1992р.  в школі з’являються перші комп’ютери, створюється кабінет інформатики, організовується драматичний гурток, працює  літературна студія</a:t>
            </a:r>
            <a:endParaRPr lang="uk-UA" sz="2800" b="1" dirty="0" smtClean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88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t="3152" r="7046" b="7773"/>
          <a:stretch/>
        </p:blipFill>
        <p:spPr>
          <a:xfrm>
            <a:off x="4502988" y="2222222"/>
            <a:ext cx="3252159" cy="441584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t="10179" r="2712" b="6603"/>
          <a:stretch/>
        </p:blipFill>
        <p:spPr>
          <a:xfrm>
            <a:off x="880816" y="1408600"/>
            <a:ext cx="3393988" cy="4002657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t="12706" r="2480" b="3395"/>
          <a:stretch/>
        </p:blipFill>
        <p:spPr>
          <a:xfrm>
            <a:off x="8048446" y="1408600"/>
            <a:ext cx="3554082" cy="419570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393948" y="109050"/>
            <a:ext cx="9217025" cy="783193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4000" b="1" dirty="0" smtClean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Розділ експозиції «Мозаїка шкільних буднів»</a:t>
            </a:r>
            <a:endParaRPr lang="uk-UA" sz="4000" b="1" dirty="0">
              <a:solidFill>
                <a:srgbClr val="0070C0"/>
              </a:solidFill>
              <a:latin typeface="Monotype Corsiva" pitchFamily="66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86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6923211" y="113600"/>
            <a:ext cx="4608512" cy="4239326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Clr>
                <a:srgbClr val="F3A447"/>
              </a:buClr>
              <a:buSzPct val="85000"/>
              <a:defRPr/>
            </a:pPr>
            <a:r>
              <a:rPr lang="uk-UA" sz="2000" b="1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uk-UA" sz="2800" b="1" dirty="0" smtClean="0">
                <a:solidFill>
                  <a:srgbClr val="0070C0"/>
                </a:solidFill>
                <a:latin typeface="Monotype Corsiva" pitchFamily="66" charset="0"/>
              </a:rPr>
              <a:t>На початку 20 ст. з’явилося  нове приміщення школи завдяки клопотанню і допомозі Катерини Семенівни </a:t>
            </a:r>
            <a:r>
              <a:rPr lang="uk-UA" sz="2800" b="1" dirty="0" err="1" smtClean="0">
                <a:solidFill>
                  <a:srgbClr val="0070C0"/>
                </a:solidFill>
                <a:latin typeface="Monotype Corsiva" pitchFamily="66" charset="0"/>
              </a:rPr>
              <a:t>Миклухи</a:t>
            </a:r>
            <a:r>
              <a:rPr lang="uk-UA" sz="2800" b="1" dirty="0" smtClean="0">
                <a:solidFill>
                  <a:srgbClr val="0070C0"/>
                </a:solidFill>
                <a:latin typeface="Monotype Corsiva" pitchFamily="66" charset="0"/>
              </a:rPr>
              <a:t>, матері всесвітньо-відомого вченого і мандрівника Миколи Миколайовича Миклухо-Маклая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2518" t="3391" r="1218" b="1331"/>
          <a:stretch>
            <a:fillRect/>
          </a:stretch>
        </p:blipFill>
        <p:spPr bwMode="auto">
          <a:xfrm>
            <a:off x="1584475" y="3418318"/>
            <a:ext cx="4092939" cy="3417405"/>
          </a:xfrm>
          <a:prstGeom prst="rect">
            <a:avLst/>
          </a:prstGeom>
          <a:noFill/>
          <a:ln w="476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263792" y="5648324"/>
            <a:ext cx="5183187" cy="10080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/>
          </a:gradFill>
          <a:ln w="28575">
            <a:solidFill>
              <a:srgbClr val="A3E7FF"/>
            </a:solidFill>
          </a:ln>
        </p:spPr>
        <p:txBody>
          <a:bodyPr>
            <a:normAutofit fontScale="90000"/>
          </a:bodyPr>
          <a:lstStyle/>
          <a:p>
            <a:r>
              <a:rPr lang="uk-UA" altLang="uk-UA" sz="4000" b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Старе приміщення школи</a:t>
            </a:r>
            <a:endParaRPr lang="ru-RU" altLang="uk-UA" sz="4000" b="1" smtClean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Picture 4" descr="fff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9047" y="502986"/>
            <a:ext cx="2351087" cy="24733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 descr="DSC003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43" y="222190"/>
            <a:ext cx="4018928" cy="290660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88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743906" y="703364"/>
            <a:ext cx="4412680" cy="5522704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54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З 1998р.  директор 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54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ЗОШ № 3 – 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5400" b="1" dirty="0" smtClean="0">
                <a:solidFill>
                  <a:srgbClr val="9900CC"/>
                </a:solidFill>
                <a:latin typeface="Monotype Corsiva" pitchFamily="66" charset="0"/>
                <a:cs typeface="Times New Roman" pitchFamily="18" charset="0"/>
              </a:rPr>
              <a:t>Мельошин Олег Миколайович</a:t>
            </a:r>
            <a:r>
              <a:rPr lang="uk-UA" sz="54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637" y="825468"/>
            <a:ext cx="4919667" cy="54006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noFill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0187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80989" y="134687"/>
            <a:ext cx="9666173" cy="1464231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i="0" dirty="0" smtClean="0">
                <a:solidFill>
                  <a:srgbClr val="0070C0"/>
                </a:solidFill>
                <a:effectLst/>
                <a:latin typeface="Monotype Corsiva" panose="03010101010201010101" pitchFamily="66" charset="0"/>
              </a:rPr>
              <a:t>У 2004 році  музею історії  ЗОШ І-ІІІ ступенів №3 присвоєно звання «Зразковий музей»</a:t>
            </a:r>
            <a:endParaRPr lang="uk-UA" sz="40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Picture 3" descr="IMG_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59" y="2122022"/>
            <a:ext cx="5872163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noFill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1749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12" y="461447"/>
            <a:ext cx="4806950" cy="3603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7" t="21132" r="12965"/>
          <a:stretch>
            <a:fillRect/>
          </a:stretch>
        </p:blipFill>
        <p:spPr bwMode="auto">
          <a:xfrm>
            <a:off x="5720805" y="179437"/>
            <a:ext cx="5803900" cy="4806950"/>
          </a:xfrm>
          <a:prstGeom prst="roundRect">
            <a:avLst>
              <a:gd name="adj" fmla="val 17154"/>
            </a:avLst>
          </a:prstGeom>
          <a:solidFill>
            <a:srgbClr val="FFFFFF">
              <a:shade val="85000"/>
            </a:srgbClr>
          </a:solidFill>
          <a:ln w="38100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143768" y="4664198"/>
            <a:ext cx="7486650" cy="2001837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 w="38100" cmpd="sng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З 2004 р. </a:t>
            </a:r>
            <a:r>
              <a:rPr lang="ru-RU" sz="4000" b="1" dirty="0" err="1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розпочинає</a:t>
            </a: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 свою </a:t>
            </a:r>
            <a:r>
              <a:rPr lang="ru-RU" sz="4000" b="1" dirty="0" err="1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діяльність</a:t>
            </a:r>
            <a:endParaRPr lang="ru-RU" sz="4000" b="1" dirty="0">
              <a:solidFill>
                <a:srgbClr val="0070C0"/>
              </a:solidFill>
              <a:latin typeface="Monotype Corsiva" pitchFamily="66" charset="0"/>
              <a:ea typeface="Arial Unicode MS" pitchFamily="34" charset="-128"/>
            </a:endParaRPr>
          </a:p>
          <a:p>
            <a:pPr algn="ctr">
              <a:defRPr/>
            </a:pP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 </a:t>
            </a:r>
            <a:r>
              <a:rPr lang="ru-RU" sz="4000" b="1" dirty="0" err="1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Шкільне</a:t>
            </a: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 </a:t>
            </a:r>
            <a:r>
              <a:rPr lang="ru-RU" sz="4000" b="1" dirty="0" err="1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містечко</a:t>
            </a: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 – </a:t>
            </a:r>
          </a:p>
          <a:p>
            <a:pPr algn="ctr">
              <a:defRPr/>
            </a:pP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орган </a:t>
            </a:r>
            <a:r>
              <a:rPr lang="ru-RU" sz="4000" b="1" dirty="0" err="1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учнівського</a:t>
            </a: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 </a:t>
            </a:r>
            <a:r>
              <a:rPr lang="ru-RU" sz="4000" b="1" dirty="0" err="1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самоврядування</a:t>
            </a:r>
            <a:endParaRPr lang="uk-UA" sz="4000" b="1" dirty="0">
              <a:solidFill>
                <a:srgbClr val="0070C0"/>
              </a:solidFill>
              <a:latin typeface="Monotype Corsiva" pitchFamily="66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28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406285" y="112834"/>
            <a:ext cx="6769100" cy="2145268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 w="38100" cmpd="sng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2005 </a:t>
            </a: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р. - </a:t>
            </a:r>
          </a:p>
          <a:p>
            <a:pPr algn="ctr">
              <a:defRPr/>
            </a:pP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 </a:t>
            </a:r>
            <a:r>
              <a:rPr lang="ru-RU" sz="4000" b="1" dirty="0" err="1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Започатковується</a:t>
            </a: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 </a:t>
            </a:r>
            <a:r>
              <a:rPr lang="ru-RU" sz="4000" b="1" dirty="0" err="1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видання</a:t>
            </a: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 </a:t>
            </a:r>
            <a:r>
              <a:rPr lang="ru-RU" sz="4000" b="1" dirty="0" err="1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газети</a:t>
            </a: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 «</a:t>
            </a:r>
            <a:r>
              <a:rPr lang="ru-RU" sz="4000" b="1" dirty="0" err="1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Шкільна</a:t>
            </a: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 </a:t>
            </a:r>
            <a:r>
              <a:rPr lang="ru-RU" sz="4000" b="1" dirty="0" err="1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кишеня</a:t>
            </a:r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»</a:t>
            </a:r>
            <a:endParaRPr lang="ru-RU" sz="4000" b="1" dirty="0">
              <a:solidFill>
                <a:srgbClr val="0070C0"/>
              </a:solidFill>
              <a:latin typeface="Monotype Corsiva" pitchFamily="66" charset="0"/>
              <a:ea typeface="Arial Unicode MS" pitchFamily="34" charset="-128"/>
            </a:endParaRPr>
          </a:p>
        </p:txBody>
      </p:sp>
      <p:pic>
        <p:nvPicPr>
          <p:cNvPr id="5" name="Picture 5" descr="IMG_06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9193">
            <a:off x="845227" y="2655947"/>
            <a:ext cx="5091681" cy="3816424"/>
          </a:xfrm>
          <a:prstGeom prst="flowChartDocument">
            <a:avLst/>
          </a:prstGeom>
          <a:noFill/>
          <a:ln w="38100" algn="in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99190" dir="3011666" algn="ctr" rotWithShape="0">
              <a:srgbClr val="3319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9426">
            <a:off x="8306855" y="1932238"/>
            <a:ext cx="3167339" cy="4475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7608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Natasha\Desktop\презентації на 19.10.12\6-річниця веселкової країни\IMG_08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7" b="13970"/>
          <a:stretch/>
        </p:blipFill>
        <p:spPr bwMode="auto">
          <a:xfrm>
            <a:off x="2103173" y="70338"/>
            <a:ext cx="8043149" cy="5161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1751482" y="5341572"/>
            <a:ext cx="8567737" cy="1464231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2005 р. - </a:t>
            </a:r>
            <a:r>
              <a:rPr lang="ru-RU" sz="4000" b="1" dirty="0" err="1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Створюється</a:t>
            </a: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  </a:t>
            </a:r>
            <a:r>
              <a:rPr lang="ru-RU" sz="4000" b="1" dirty="0" err="1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дитяч</a:t>
            </a:r>
            <a:r>
              <a:rPr lang="uk-UA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а</a:t>
            </a: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 </a:t>
            </a:r>
            <a:r>
              <a:rPr lang="ru-RU" sz="4000" b="1" dirty="0" err="1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організаці</a:t>
            </a:r>
            <a:r>
              <a:rPr lang="uk-UA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я </a:t>
            </a:r>
            <a:r>
              <a:rPr lang="ru-RU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«Веселкова </a:t>
            </a:r>
            <a:r>
              <a:rPr lang="ru-RU" sz="4000" b="1" dirty="0" err="1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країна</a:t>
            </a:r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»</a:t>
            </a:r>
            <a:endParaRPr lang="ru-RU" sz="4000" b="1" dirty="0">
              <a:solidFill>
                <a:srgbClr val="0070C0"/>
              </a:solidFill>
              <a:latin typeface="Monotype Corsiva" pitchFamily="66" charset="0"/>
              <a:ea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04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261" y="195141"/>
            <a:ext cx="7434262" cy="1370013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40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З 2011 р. систематично ведеться радіомовлення</a:t>
            </a:r>
          </a:p>
        </p:txBody>
      </p:sp>
      <p:pic>
        <p:nvPicPr>
          <p:cNvPr id="5" name="Picture 5" descr="G:\DCIM\100NIKON\DSCN63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92" y="1871505"/>
            <a:ext cx="4785148" cy="3589267"/>
          </a:xfrm>
          <a:prstGeom prst="roundRect">
            <a:avLst>
              <a:gd name="adj" fmla="val 16667"/>
            </a:avLst>
          </a:prstGeom>
          <a:ln w="3810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95892" y="6018579"/>
            <a:ext cx="9650412" cy="664012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3300" b="1" dirty="0" smtClean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У 2012 </a:t>
            </a:r>
            <a:r>
              <a:rPr lang="uk-UA" sz="3300" b="1" dirty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року </a:t>
            </a:r>
            <a:r>
              <a:rPr lang="uk-UA" sz="3300" b="1" dirty="0" smtClean="0">
                <a:solidFill>
                  <a:srgbClr val="0070C0"/>
                </a:solidFill>
                <a:latin typeface="Monotype Corsiva" pitchFamily="66" charset="0"/>
                <a:ea typeface="Arial Unicode MS" pitchFamily="34" charset="-128"/>
              </a:rPr>
              <a:t>школа урочисто святкувала своє 150 річчя </a:t>
            </a:r>
            <a:endParaRPr lang="uk-UA" sz="3300" b="1" dirty="0">
              <a:solidFill>
                <a:srgbClr val="0070C0"/>
              </a:solidFill>
              <a:latin typeface="Monotype Corsiva" pitchFamily="66" charset="0"/>
              <a:ea typeface="Arial Unicode MS" pitchFamily="34" charset="-12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175" y="1902657"/>
            <a:ext cx="5346486" cy="3558115"/>
          </a:xfrm>
          <a:prstGeom prst="rect">
            <a:avLst/>
          </a:prstGeom>
          <a:ln w="3810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341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SC049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233" y="372493"/>
            <a:ext cx="5522913" cy="611981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58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" r="-168"/>
          <a:stretch/>
        </p:blipFill>
        <p:spPr bwMode="auto">
          <a:xfrm>
            <a:off x="1646659" y="339277"/>
            <a:ext cx="8768153" cy="638914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14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00932" y="112624"/>
            <a:ext cx="8759456" cy="2215785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4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У 1899 р. на посаду вчителя-завідуючого </a:t>
            </a:r>
            <a:r>
              <a:rPr lang="uk-UA" sz="4000" b="1" dirty="0" err="1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Малинським</a:t>
            </a:r>
            <a:r>
              <a:rPr lang="uk-UA" sz="4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училищем було призначено</a:t>
            </a:r>
            <a:r>
              <a:rPr lang="uk-UA" sz="3600" b="1" dirty="0" smtClean="0">
                <a:solidFill>
                  <a:srgbClr val="000000"/>
                </a:solidFill>
                <a:latin typeface="Monotype Corsiva" pitchFamily="66" charset="0"/>
                <a:cs typeface="Times New Roman" pitchFamily="18" charset="0"/>
              </a:rPr>
              <a:t>  </a:t>
            </a:r>
            <a:r>
              <a:rPr lang="uk-UA" sz="44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Трохима Яковича Яремчука</a:t>
            </a:r>
            <a:r>
              <a:rPr lang="uk-UA" sz="4400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9070" t="72031" r="70673" b="6761"/>
          <a:stretch>
            <a:fillRect/>
          </a:stretch>
        </p:blipFill>
        <p:spPr bwMode="auto">
          <a:xfrm>
            <a:off x="1626457" y="2570041"/>
            <a:ext cx="2900200" cy="40005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3219" y="2491692"/>
            <a:ext cx="3659797" cy="355846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671074" y="6213444"/>
            <a:ext cx="5303072" cy="581295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2800" b="1" i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У 1902 р. училище стає двокласним</a:t>
            </a:r>
          </a:p>
        </p:txBody>
      </p:sp>
    </p:spTree>
    <p:extLst>
      <p:ext uri="{BB962C8B-B14F-4D97-AF65-F5344CB8AC3E}">
        <p14:creationId xmlns:p14="http://schemas.microsoft.com/office/powerpoint/2010/main" val="396985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79753" y="94853"/>
            <a:ext cx="8977313" cy="1739059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3200" b="1" dirty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У</a:t>
            </a: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uk-UA" sz="3200" b="1" dirty="0" smtClean="0">
                <a:solidFill>
                  <a:srgbClr val="9900CC"/>
                </a:solidFill>
                <a:latin typeface="Monotype Corsiva" pitchFamily="66" charset="0"/>
                <a:cs typeface="Times New Roman" pitchFamily="18" charset="0"/>
              </a:rPr>
              <a:t>1951 р</a:t>
            </a: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. Яремчуку Т.Я. було присвоєно звання </a:t>
            </a:r>
            <a:r>
              <a:rPr lang="uk-UA" sz="32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«Заслужений учитель України»</a:t>
            </a: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і  нагороджено орденом Леніна</a:t>
            </a:r>
            <a:endParaRPr lang="uk-UA" sz="3200" b="1" dirty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lum contrast="-20000"/>
          </a:blip>
          <a:srcRect/>
          <a:stretch>
            <a:fillRect/>
          </a:stretch>
        </p:blipFill>
        <p:spPr bwMode="auto">
          <a:xfrm>
            <a:off x="3027871" y="2377169"/>
            <a:ext cx="6159260" cy="39194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188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72239" y="118617"/>
            <a:ext cx="8805372" cy="581295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uk-UA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 </a:t>
            </a:r>
            <a:r>
              <a:rPr lang="uk-UA" sz="28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Серед </a:t>
            </a:r>
            <a:r>
              <a:rPr lang="uk-UA" sz="2800" b="1" dirty="0">
                <a:solidFill>
                  <a:srgbClr val="0070C0"/>
                </a:solidFill>
                <a:latin typeface="Monotype Corsiva" panose="03010101010201010101" pitchFamily="66" charset="0"/>
              </a:rPr>
              <a:t>випускників початкової школи – відомі у Малині </a:t>
            </a:r>
            <a:r>
              <a:rPr lang="uk-UA" sz="28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люди</a:t>
            </a:r>
            <a:endParaRPr lang="uk-UA" sz="28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426" y="844603"/>
            <a:ext cx="1985715" cy="269376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831" y="844603"/>
            <a:ext cx="2077458" cy="263033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Grp="1" noChangeArrowheads="1"/>
          </p:cNvSpPr>
          <p:nvPr>
            <p:ph type="title"/>
          </p:nvPr>
        </p:nvSpPr>
        <p:spPr>
          <a:xfrm>
            <a:off x="3935036" y="3519155"/>
            <a:ext cx="1719756" cy="438496"/>
          </a:xfrm>
          <a:ln/>
        </p:spPr>
        <p:txBody>
          <a:bodyPr>
            <a:no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uk-UA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В. І. Канюка</a:t>
            </a:r>
            <a:endParaRPr lang="ru-RU" altLang="uk-UA" sz="2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6720948" y="3301799"/>
            <a:ext cx="1947247" cy="757260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uk-UA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А. І. Канюка</a:t>
            </a:r>
            <a:endParaRPr lang="ru-RU" altLang="uk-UA" sz="2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lum bright="-14000" contras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2" t="12442" r="2031" b="22012"/>
          <a:stretch>
            <a:fillRect/>
          </a:stretch>
        </p:blipFill>
        <p:spPr bwMode="auto">
          <a:xfrm>
            <a:off x="9478600" y="844603"/>
            <a:ext cx="2069461" cy="255639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4000" contrast="64000"/>
                  </a:blip>
                  <a:srcRect l="63232" t="12442" r="2031" b="220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577949" y="3400997"/>
            <a:ext cx="1891293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Arial Unicode MS" pitchFamily="34" charset="-128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uk-UA" altLang="uk-UA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М. Г. Канюка</a:t>
            </a:r>
            <a:endParaRPr lang="uk-UA" altLang="uk-UA" sz="2400" dirty="0">
              <a:solidFill>
                <a:srgbClr val="FFFFFF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38" y="4042593"/>
            <a:ext cx="2192210" cy="270065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315453" y="5812846"/>
            <a:ext cx="2236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2400" b="1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П. К. </a:t>
            </a:r>
            <a:r>
              <a:rPr lang="uk-UA" altLang="uk-UA" sz="2400" b="1" dirty="0" err="1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Єнько</a:t>
            </a:r>
            <a:r>
              <a:rPr lang="uk-UA" altLang="uk-UA" sz="2400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,</a:t>
            </a:r>
            <a:r>
              <a:rPr lang="uk-UA" altLang="uk-UA" sz="24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altLang="uk-UA" sz="2400" dirty="0" smtClean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(</a:t>
            </a:r>
            <a:r>
              <a:rPr lang="uk-UA" altLang="uk-UA" sz="2400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стоїть справа)</a:t>
            </a:r>
          </a:p>
        </p:txBody>
      </p:sp>
      <p:pic>
        <p:nvPicPr>
          <p:cNvPr id="1026" name="Picture 2" descr="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00" y="889214"/>
            <a:ext cx="1553087" cy="2511783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7"/>
          <p:cNvSpPr txBox="1">
            <a:spLocks noChangeArrowheads="1"/>
          </p:cNvSpPr>
          <p:nvPr/>
        </p:nvSpPr>
        <p:spPr>
          <a:xfrm>
            <a:off x="932957" y="3519155"/>
            <a:ext cx="2561371" cy="438496"/>
          </a:xfrm>
          <a:prstGeom prst="rect">
            <a:avLst/>
          </a:prstGeom>
          <a:ln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uk-UA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Ф</a:t>
            </a:r>
            <a:r>
              <a:rPr lang="ru-RU" altLang="uk-UA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. </a:t>
            </a:r>
            <a:r>
              <a:rPr lang="ru-RU" altLang="uk-UA" sz="24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М</a:t>
            </a:r>
            <a:r>
              <a:rPr lang="ru-RU" altLang="uk-UA" sz="24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. Мельниченко</a:t>
            </a:r>
            <a:endParaRPr lang="ru-RU" altLang="uk-UA" sz="24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38" y="3942746"/>
            <a:ext cx="2175261" cy="290034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584" y="4630337"/>
            <a:ext cx="3677210" cy="211291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2229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SWScan00073"/>
          <p:cNvPicPr>
            <a:picLocks noChangeAspect="1" noChangeArrowheads="1"/>
          </p:cNvPicPr>
          <p:nvPr/>
        </p:nvPicPr>
        <p:blipFill>
          <a:blip r:embed="rId2" cstate="print">
            <a:lum bright="-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42" y="1269851"/>
            <a:ext cx="5041689" cy="418716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67755" y="5898690"/>
            <a:ext cx="4791651" cy="649399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Сім</a:t>
            </a:r>
            <a:r>
              <a:rPr lang="en-US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’</a:t>
            </a: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я Сидоренків</a:t>
            </a:r>
            <a:endParaRPr lang="uk-UA" sz="3200" b="1" dirty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614339" y="5911061"/>
            <a:ext cx="4791651" cy="649399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Родина Михайленків</a:t>
            </a:r>
            <a:endParaRPr lang="uk-UA" sz="3200" b="1" dirty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8" t="10772" r="19553" b="8291"/>
          <a:stretch/>
        </p:blipFill>
        <p:spPr>
          <a:xfrm>
            <a:off x="6339208" y="1304784"/>
            <a:ext cx="5341912" cy="415968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779467" y="208794"/>
            <a:ext cx="6813106" cy="649399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Наші найстаріші шкільні династії</a:t>
            </a:r>
            <a:endParaRPr lang="uk-UA" sz="3200" b="1" dirty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2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83270" y="208362"/>
            <a:ext cx="8977313" cy="649399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Розділ експозиції «</a:t>
            </a:r>
            <a:r>
              <a:rPr lang="uk-UA" sz="3200" b="1" dirty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С</a:t>
            </a:r>
            <a:r>
              <a:rPr lang="uk-UA" sz="32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емирічна школа»</a:t>
            </a:r>
            <a:endParaRPr lang="uk-UA" sz="3200" b="1" dirty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6" name="Picture 4" descr="DSC049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3" y="983413"/>
            <a:ext cx="5912453" cy="434349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SC049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822" y="2503546"/>
            <a:ext cx="5783411" cy="421460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23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29114" y="106674"/>
            <a:ext cx="9357320" cy="2828719"/>
          </a:xfrm>
          <a:prstGeom prst="roundRect">
            <a:avLst/>
          </a:prstGeom>
          <a:gradFill>
            <a:gsLst>
              <a:gs pos="0">
                <a:srgbClr val="FFFF00"/>
              </a:gs>
              <a:gs pos="50000">
                <a:srgbClr val="FFFF66"/>
              </a:gs>
              <a:gs pos="100000">
                <a:srgbClr val="FFFF99"/>
              </a:gs>
            </a:gsLst>
            <a:lin ang="5400000" scaled="0"/>
          </a:gradFill>
          <a:ln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000" tIns="46800" rIns="90000" bIns="46800" anchor="ctr">
            <a:spAutoFit/>
          </a:bodyPr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  <a:defRPr/>
            </a:pPr>
            <a:r>
              <a:rPr lang="uk-UA" sz="4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У 1920 р.  школа була реорганізована в семирічну трудову школу з усіма паралельними класами. Директором її став  </a:t>
            </a:r>
            <a:r>
              <a:rPr lang="uk-UA" sz="4000" b="1" dirty="0" err="1" smtClean="0">
                <a:solidFill>
                  <a:srgbClr val="9900CC"/>
                </a:solidFill>
                <a:latin typeface="Monotype Corsiva" pitchFamily="66" charset="0"/>
                <a:cs typeface="Times New Roman" pitchFamily="18" charset="0"/>
              </a:rPr>
              <a:t>Шулькевич</a:t>
            </a:r>
            <a:r>
              <a:rPr lang="uk-UA" sz="4000" b="1" dirty="0" smtClean="0">
                <a:solidFill>
                  <a:srgbClr val="9900CC"/>
                </a:solidFill>
                <a:latin typeface="Monotype Corsiva" pitchFamily="66" charset="0"/>
                <a:cs typeface="Times New Roman" pitchFamily="18" charset="0"/>
              </a:rPr>
              <a:t> Борис Львович</a:t>
            </a:r>
            <a:r>
              <a:rPr lang="uk-UA" sz="4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8" t="5854" r="7801" b="3688"/>
          <a:stretch/>
        </p:blipFill>
        <p:spPr>
          <a:xfrm>
            <a:off x="3745524" y="3068515"/>
            <a:ext cx="4879730" cy="3666394"/>
          </a:xfrm>
          <a:prstGeom prst="rect">
            <a:avLst/>
          </a:prstGeom>
          <a:ln w="38100"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2508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674</Words>
  <Application>Microsoft Office PowerPoint</Application>
  <PresentationFormat>Широкоэкранный</PresentationFormat>
  <Paragraphs>68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Arial</vt:lpstr>
      <vt:lpstr>Arial Unicode MS</vt:lpstr>
      <vt:lpstr>Calibri</vt:lpstr>
      <vt:lpstr>Calibri Light</vt:lpstr>
      <vt:lpstr>Comic Sans MS</vt:lpstr>
      <vt:lpstr>Constantia</vt:lpstr>
      <vt:lpstr>Monotype Corsiva</vt:lpstr>
      <vt:lpstr>Times New Roman</vt:lpstr>
      <vt:lpstr>Тема Office</vt:lpstr>
      <vt:lpstr>Малинська ЗОШ І-ІІІ ступенів №3</vt:lpstr>
      <vt:lpstr>Презентация PowerPoint</vt:lpstr>
      <vt:lpstr>Старе приміщення школи</vt:lpstr>
      <vt:lpstr>Презентация PowerPoint</vt:lpstr>
      <vt:lpstr>Презентация PowerPoint</vt:lpstr>
      <vt:lpstr>В. І. Канюка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Перші  кроки будівництва нового приміщення школи, 1982 р.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Малинська ЗОШ І-ІІІ ступенів №3</dc:title>
  <dc:creator>Евгений</dc:creator>
  <cp:lastModifiedBy>Евгений</cp:lastModifiedBy>
  <cp:revision>48</cp:revision>
  <dcterms:created xsi:type="dcterms:W3CDTF">2021-11-27T19:40:17Z</dcterms:created>
  <dcterms:modified xsi:type="dcterms:W3CDTF">2021-12-08T19:27:27Z</dcterms:modified>
</cp:coreProperties>
</file>