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5" r:id="rId9"/>
    <p:sldId id="273" r:id="rId10"/>
    <p:sldId id="276" r:id="rId11"/>
    <p:sldId id="270" r:id="rId12"/>
    <p:sldId id="277" r:id="rId13"/>
    <p:sldId id="271" r:id="rId14"/>
    <p:sldId id="278" r:id="rId15"/>
    <p:sldId id="272" r:id="rId16"/>
    <p:sldId id="274" r:id="rId17"/>
    <p:sldId id="267" r:id="rId18"/>
    <p:sldId id="262" r:id="rId19"/>
    <p:sldId id="263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testportal.gov.ua/wp-content/uploads/2023/03/NMT_2023_Fizyka_demo_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v.testportal.gov.ua/test.hist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v.testportal.gov.ua/englishTes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lada.pp.ua/goto/aHR0cHM6Ly90ZXN0cG9ydGFsLmdvdi51YS8=/" TargetMode="External"/><Relationship Id="rId2" Type="http://schemas.openxmlformats.org/officeDocument/2006/relationships/hyperlink" Target="http://vlada.pp.ua/goto/aHR0cHM6Ly9tb24uZ292LnVhL3Vh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lv.testportal.gov.ua/englishTest/" TargetMode="External"/><Relationship Id="rId3" Type="http://schemas.openxmlformats.org/officeDocument/2006/relationships/hyperlink" Target="https://vintest.org.ua/demonstraciinui-test-ukrainska-mova/" TargetMode="External"/><Relationship Id="rId7" Type="http://schemas.openxmlformats.org/officeDocument/2006/relationships/hyperlink" Target="https://lv.testportal.gov.ua/test.hist/" TargetMode="External"/><Relationship Id="rId2" Type="http://schemas.openxmlformats.org/officeDocument/2006/relationships/hyperlink" Target="https://vintest.org.ua/zn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stportal.gov.ua/wp-content/uploads/2023/03/NMT_2023_Fizyka_demo_.pdf" TargetMode="External"/><Relationship Id="rId5" Type="http://schemas.openxmlformats.org/officeDocument/2006/relationships/hyperlink" Target="https://lv.testportal.gov.ua/demotest.math/" TargetMode="External"/><Relationship Id="rId4" Type="http://schemas.openxmlformats.org/officeDocument/2006/relationships/hyperlink" Target="https://naurok.com.ua/prezentaciya-nacionalniy-multipredmetniy-test-2023-blok-z-matematiki-326443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vintest.org.ua/demonstraciinui-test-ukrainska-mov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lv.testportal.gov.ua/demotest.math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9305" y="1844824"/>
            <a:ext cx="792088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600" b="1" dirty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Основне</a:t>
            </a:r>
            <a:r>
              <a:rPr lang="ru-RU" sz="6600" b="1" dirty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про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НМТ-2023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066410"/>
            <a:ext cx="5184576" cy="882870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uk-UA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Відповідно до нормативних документів </a:t>
            </a:r>
          </a:p>
          <a:p>
            <a:pPr algn="l">
              <a:spcBef>
                <a:spcPts val="0"/>
              </a:spcBef>
            </a:pPr>
            <a:r>
              <a:rPr lang="uk-UA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інтернет-джерел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8171C1-94B1-49E9-83F5-58456F54387D}"/>
              </a:ext>
            </a:extLst>
          </p:cNvPr>
          <p:cNvSpPr txBox="1"/>
          <p:nvPr/>
        </p:nvSpPr>
        <p:spPr>
          <a:xfrm>
            <a:off x="4329745" y="323364"/>
            <a:ext cx="432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ЦПРПП Малинської міської ради</a:t>
            </a:r>
            <a:endParaRPr lang="LID4096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E2FC89-65B2-4524-9EBC-5DCCF91D474B}"/>
              </a:ext>
            </a:extLst>
          </p:cNvPr>
          <p:cNvSpPr txBox="1"/>
          <p:nvPr/>
        </p:nvSpPr>
        <p:spPr>
          <a:xfrm>
            <a:off x="5600336" y="339034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уваги учнів!</a:t>
            </a:r>
            <a:endParaRPr lang="LID4096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815967-4D1E-4431-BD1B-68825575FB19}"/>
              </a:ext>
            </a:extLst>
          </p:cNvPr>
          <p:cNvSpPr txBox="1"/>
          <p:nvPr/>
        </p:nvSpPr>
        <p:spPr>
          <a:xfrm>
            <a:off x="755576" y="1196752"/>
            <a:ext cx="8136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Українського центру оцінювання якості освіти розміщено  </a:t>
            </a:r>
            <a:r>
              <a:rPr lang="uk-UA" sz="20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НМТ-2023: ДЕМОНСТРАЦІЙНИЙ ТЕСТ З ФІЗИКИ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CFEE66-4EF9-43B5-A9C6-B1A6F8472E88}"/>
              </a:ext>
            </a:extLst>
          </p:cNvPr>
          <p:cNvSpPr txBox="1"/>
          <p:nvPr/>
        </p:nvSpPr>
        <p:spPr>
          <a:xfrm>
            <a:off x="3707904" y="2885467"/>
            <a:ext cx="51845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Перейдіть за посиланням </a:t>
            </a:r>
            <a:endParaRPr lang="uk-UA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https://testportal.gov.ua//wp-content/uploads/2023/03/NMT_2023_Fizyka_demo_.pdf</a:t>
            </a:r>
            <a:endParaRPr lang="uk-UA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перевірте свої можливості успішно </a:t>
            </a:r>
          </a:p>
          <a:p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тест у 2023 році!</a:t>
            </a:r>
          </a:p>
          <a:p>
            <a:endParaRPr lang="LID4096" dirty="0"/>
          </a:p>
        </p:txBody>
      </p:sp>
      <p:pic>
        <p:nvPicPr>
          <p:cNvPr id="7" name="Рисунок 6" descr="НМТ-2023: все, що потрібно знати про ЗНО, вступну кампанію та мультитест –  Свої.City">
            <a:extLst>
              <a:ext uri="{FF2B5EF4-FFF2-40B4-BE49-F238E27FC236}">
                <a16:creationId xmlns:a16="http://schemas.microsoft.com/office/drawing/2014/main" id="{8D411B11-1D21-48BF-8693-8A484F6EF00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18386" b="16616"/>
          <a:stretch/>
        </p:blipFill>
        <p:spPr bwMode="auto">
          <a:xfrm>
            <a:off x="395537" y="2880993"/>
            <a:ext cx="3096344" cy="22159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1069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CAF949D-130F-4DCA-B56D-723A3ABB1A1A}"/>
              </a:ext>
            </a:extLst>
          </p:cNvPr>
          <p:cNvSpPr txBox="1"/>
          <p:nvPr/>
        </p:nvSpPr>
        <p:spPr>
          <a:xfrm>
            <a:off x="395536" y="175867"/>
            <a:ext cx="784887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uk-UA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Історія України:</a:t>
            </a:r>
            <a:endParaRPr lang="uk-UA" sz="2800" b="1" dirty="0"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spcAft>
                <a:spcPts val="2400"/>
              </a:spcAft>
            </a:pP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0 </a:t>
            </a: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завдань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ans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hape 234">
            <a:extLst>
              <a:ext uri="{FF2B5EF4-FFF2-40B4-BE49-F238E27FC236}">
                <a16:creationId xmlns:a16="http://schemas.microsoft.com/office/drawing/2014/main" id="{1EB2BBC6-4845-4F58-A30A-22CA4E650051}"/>
              </a:ext>
            </a:extLst>
          </p:cNvPr>
          <p:cNvSpPr txBox="1"/>
          <p:nvPr/>
        </p:nvSpPr>
        <p:spPr>
          <a:xfrm>
            <a:off x="6543304" y="1685009"/>
            <a:ext cx="2061144" cy="235962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spcAft>
                <a:spcPts val="400"/>
              </a:spcAft>
            </a:pPr>
            <a:r>
              <a: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3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з вибором 3-х відповідей із 7-ми запропонованих</a:t>
            </a:r>
          </a:p>
          <a:p>
            <a:pPr algn="ctr">
              <a:lnSpc>
                <a:spcPct val="115000"/>
              </a:lnSpc>
              <a:spcAft>
                <a:spcPts val="200"/>
              </a:spcAft>
            </a:pP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0, 1, 2 або 3 бали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63AAE-A58D-463A-8770-E9334BC7A05C}"/>
              </a:ext>
            </a:extLst>
          </p:cNvPr>
          <p:cNvSpPr txBox="1"/>
          <p:nvPr/>
        </p:nvSpPr>
        <p:spPr>
          <a:xfrm>
            <a:off x="371611" y="1661544"/>
            <a:ext cx="2092094" cy="292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20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з вибором однієї правильної</a:t>
            </a:r>
            <a:b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</a:b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відповіді з чотирьох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0 або 1 бал</a:t>
            </a:r>
          </a:p>
          <a:p>
            <a:br>
              <a:rPr lang="ru-RU" sz="1800" dirty="0">
                <a:effectLst/>
                <a:latin typeface="Liberation Serif"/>
                <a:ea typeface="Liberation Serif"/>
                <a:cs typeface="Liberation Serif"/>
              </a:rPr>
            </a:br>
            <a:endParaRPr lang="LID4096" dirty="0"/>
          </a:p>
        </p:txBody>
      </p:sp>
      <p:sp>
        <p:nvSpPr>
          <p:cNvPr id="16" name="Shape 236">
            <a:extLst>
              <a:ext uri="{FF2B5EF4-FFF2-40B4-BE49-F238E27FC236}">
                <a16:creationId xmlns:a16="http://schemas.microsoft.com/office/drawing/2014/main" id="{68B0FF1C-BFCF-4E6D-9DBC-4B115BDD99A1}"/>
              </a:ext>
            </a:extLst>
          </p:cNvPr>
          <p:cNvSpPr txBox="1"/>
          <p:nvPr/>
        </p:nvSpPr>
        <p:spPr>
          <a:xfrm>
            <a:off x="2581043" y="1704256"/>
            <a:ext cx="1795458" cy="248807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spcAft>
                <a:spcPts val="400"/>
              </a:spcAft>
            </a:pP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4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на встановлення</a:t>
            </a:r>
            <a:b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</a:b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відповідності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0, 1, 2 або 3 бали</a:t>
            </a:r>
          </a:p>
        </p:txBody>
      </p:sp>
      <p:sp>
        <p:nvSpPr>
          <p:cNvPr id="15" name="Права фігурна дужка 14">
            <a:extLst>
              <a:ext uri="{FF2B5EF4-FFF2-40B4-BE49-F238E27FC236}">
                <a16:creationId xmlns:a16="http://schemas.microsoft.com/office/drawing/2014/main" id="{AEE018DF-9E0D-4E32-9B18-B58AA7480D2C}"/>
              </a:ext>
            </a:extLst>
          </p:cNvPr>
          <p:cNvSpPr/>
          <p:nvPr/>
        </p:nvSpPr>
        <p:spPr>
          <a:xfrm rot="16200000">
            <a:off x="4312193" y="-1605414"/>
            <a:ext cx="367681" cy="60565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8ADC53-49B9-44A9-8E37-AA5D3A70B60B}"/>
              </a:ext>
            </a:extLst>
          </p:cNvPr>
          <p:cNvSpPr txBox="1"/>
          <p:nvPr/>
        </p:nvSpPr>
        <p:spPr>
          <a:xfrm>
            <a:off x="147940" y="4442546"/>
            <a:ext cx="83361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 кількість балів – 54.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отримання 100 балів  за шкалою 100-200 потрібно набрати 6 тестових балів.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стосуватимуться історичного періоду «Історія України (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др.пол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ХХІ ст.).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686282C5-B713-4CC3-843F-32B5E526C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538" y="3548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LID4096" altLang="LID4096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Shape 234">
            <a:extLst>
              <a:ext uri="{FF2B5EF4-FFF2-40B4-BE49-F238E27FC236}">
                <a16:creationId xmlns:a16="http://schemas.microsoft.com/office/drawing/2014/main" id="{9934EF91-D273-4B73-B14D-3516DB429EE1}"/>
              </a:ext>
            </a:extLst>
          </p:cNvPr>
          <p:cNvSpPr txBox="1"/>
          <p:nvPr/>
        </p:nvSpPr>
        <p:spPr>
          <a:xfrm>
            <a:off x="4547809" y="1685009"/>
            <a:ext cx="1872208" cy="235962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spcAft>
                <a:spcPts val="400"/>
              </a:spcAft>
            </a:pPr>
            <a:r>
              <a: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3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н</a:t>
            </a: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а встановлення послідовності</a:t>
            </a:r>
          </a:p>
          <a:p>
            <a:pPr algn="ctr">
              <a:lnSpc>
                <a:spcPct val="115000"/>
              </a:lnSpc>
              <a:spcAft>
                <a:spcPts val="200"/>
              </a:spcAft>
            </a:pP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0, 1, 2 або 3 бали</a:t>
            </a:r>
          </a:p>
        </p:txBody>
      </p:sp>
    </p:spTree>
    <p:extLst>
      <p:ext uri="{BB962C8B-B14F-4D97-AF65-F5344CB8AC3E}">
        <p14:creationId xmlns:p14="http://schemas.microsoft.com/office/powerpoint/2010/main" val="374329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7DAF87-BE7B-4FCB-8D75-E6B3822B0283}"/>
              </a:ext>
            </a:extLst>
          </p:cNvPr>
          <p:cNvSpPr txBox="1"/>
          <p:nvPr/>
        </p:nvSpPr>
        <p:spPr>
          <a:xfrm>
            <a:off x="5600336" y="339034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уваги учнів!</a:t>
            </a:r>
            <a:endParaRPr lang="LID4096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82F119-111E-4BD8-A7E0-68B6B7399042}"/>
              </a:ext>
            </a:extLst>
          </p:cNvPr>
          <p:cNvSpPr txBox="1"/>
          <p:nvPr/>
        </p:nvSpPr>
        <p:spPr>
          <a:xfrm>
            <a:off x="755576" y="1196752"/>
            <a:ext cx="8136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Українського центру оцінювання якості освіти розміщено  </a:t>
            </a:r>
            <a:r>
              <a:rPr lang="uk-UA" sz="20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НМТ-2023: ДЕМОНСТРАЦІЙНИЙ ТЕСТ З ІСТОРІЇ УКРАЇНИ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FECC36-E691-40F3-BB5B-78DEB703529E}"/>
              </a:ext>
            </a:extLst>
          </p:cNvPr>
          <p:cNvSpPr txBox="1"/>
          <p:nvPr/>
        </p:nvSpPr>
        <p:spPr>
          <a:xfrm>
            <a:off x="4355976" y="2910085"/>
            <a:ext cx="51845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Перейдіть за посиланням </a:t>
            </a:r>
            <a:endParaRPr lang="uk-UA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https://lv.testportal.gov.ua/test.hist/</a:t>
            </a:r>
            <a:endParaRPr lang="uk-UA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перевірте свої можливості успішно </a:t>
            </a:r>
          </a:p>
          <a:p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тест у 2023 році!</a:t>
            </a:r>
          </a:p>
          <a:p>
            <a:endParaRPr lang="LID4096" dirty="0"/>
          </a:p>
        </p:txBody>
      </p:sp>
      <p:pic>
        <p:nvPicPr>
          <p:cNvPr id="5" name="Рисунок 4" descr="НМТ–2023: календар проведення | Український центр оцінювання якості освіти">
            <a:extLst>
              <a:ext uri="{FF2B5EF4-FFF2-40B4-BE49-F238E27FC236}">
                <a16:creationId xmlns:a16="http://schemas.microsoft.com/office/drawing/2014/main" id="{C4103715-8FFB-4F92-BCB8-408F47B90FF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9"/>
          <a:stretch/>
        </p:blipFill>
        <p:spPr bwMode="auto">
          <a:xfrm>
            <a:off x="1259632" y="2636912"/>
            <a:ext cx="2359025" cy="2795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8073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CAF949D-130F-4DCA-B56D-723A3ABB1A1A}"/>
              </a:ext>
            </a:extLst>
          </p:cNvPr>
          <p:cNvSpPr txBox="1"/>
          <p:nvPr/>
        </p:nvSpPr>
        <p:spPr>
          <a:xfrm>
            <a:off x="395536" y="175867"/>
            <a:ext cx="784887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uk-UA" sz="2800" b="1" dirty="0">
                <a:solidFill>
                  <a:srgbClr val="0000CC"/>
                </a:solidFill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Іноземна мов</a:t>
            </a:r>
            <a:r>
              <a:rPr lang="uk-UA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а:</a:t>
            </a:r>
            <a:endParaRPr lang="uk-UA" sz="2800" b="1" dirty="0"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spcAft>
                <a:spcPts val="2400"/>
              </a:spcAft>
            </a:pP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2 </a:t>
            </a: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завдання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ans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hape 234">
            <a:extLst>
              <a:ext uri="{FF2B5EF4-FFF2-40B4-BE49-F238E27FC236}">
                <a16:creationId xmlns:a16="http://schemas.microsoft.com/office/drawing/2014/main" id="{1EB2BBC6-4845-4F58-A30A-22CA4E650051}"/>
              </a:ext>
            </a:extLst>
          </p:cNvPr>
          <p:cNvSpPr txBox="1"/>
          <p:nvPr/>
        </p:nvSpPr>
        <p:spPr>
          <a:xfrm>
            <a:off x="6256231" y="1844824"/>
            <a:ext cx="1872208" cy="235962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spcAft>
                <a:spcPts val="400"/>
              </a:spcAft>
            </a:pPr>
            <a:r>
              <a: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16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н</a:t>
            </a: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а заповнення пропусків у тексті</a:t>
            </a:r>
          </a:p>
          <a:p>
            <a:pPr algn="ctr">
              <a:lnSpc>
                <a:spcPct val="115000"/>
              </a:lnSpc>
              <a:spcAft>
                <a:spcPts val="200"/>
              </a:spcAft>
            </a:pP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0 або 1 бал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63AAE-A58D-463A-8770-E9334BC7A05C}"/>
              </a:ext>
            </a:extLst>
          </p:cNvPr>
          <p:cNvSpPr txBox="1"/>
          <p:nvPr/>
        </p:nvSpPr>
        <p:spPr>
          <a:xfrm>
            <a:off x="283703" y="1844824"/>
            <a:ext cx="2652059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5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з вибором однієї правильної</a:t>
            </a:r>
            <a:b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</a:b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відповіді з п’яти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0 або 1 бал</a:t>
            </a:r>
          </a:p>
          <a:p>
            <a:br>
              <a:rPr lang="ru-RU" sz="1800" dirty="0">
                <a:effectLst/>
                <a:latin typeface="Liberation Serif"/>
                <a:ea typeface="Liberation Serif"/>
                <a:cs typeface="Liberation Serif"/>
              </a:rPr>
            </a:br>
            <a:endParaRPr lang="LID4096" dirty="0"/>
          </a:p>
        </p:txBody>
      </p:sp>
      <p:sp>
        <p:nvSpPr>
          <p:cNvPr id="16" name="Shape 236">
            <a:extLst>
              <a:ext uri="{FF2B5EF4-FFF2-40B4-BE49-F238E27FC236}">
                <a16:creationId xmlns:a16="http://schemas.microsoft.com/office/drawing/2014/main" id="{68B0FF1C-BFCF-4E6D-9DBC-4B115BDD99A1}"/>
              </a:ext>
            </a:extLst>
          </p:cNvPr>
          <p:cNvSpPr txBox="1"/>
          <p:nvPr/>
        </p:nvSpPr>
        <p:spPr>
          <a:xfrm>
            <a:off x="3418285" y="1844824"/>
            <a:ext cx="1795458" cy="248807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spcAft>
                <a:spcPts val="400"/>
              </a:spcAft>
            </a:pP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11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на встановлення</a:t>
            </a:r>
            <a:b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</a:b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відповідності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0 або 1 бал</a:t>
            </a:r>
          </a:p>
        </p:txBody>
      </p:sp>
      <p:sp>
        <p:nvSpPr>
          <p:cNvPr id="15" name="Права фігурна дужка 14">
            <a:extLst>
              <a:ext uri="{FF2B5EF4-FFF2-40B4-BE49-F238E27FC236}">
                <a16:creationId xmlns:a16="http://schemas.microsoft.com/office/drawing/2014/main" id="{AEE018DF-9E0D-4E32-9B18-B58AA7480D2C}"/>
              </a:ext>
            </a:extLst>
          </p:cNvPr>
          <p:cNvSpPr/>
          <p:nvPr/>
        </p:nvSpPr>
        <p:spPr>
          <a:xfrm rot="16200000">
            <a:off x="4132174" y="-1425394"/>
            <a:ext cx="367681" cy="56965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8ADC53-49B9-44A9-8E37-AA5D3A70B60B}"/>
              </a:ext>
            </a:extLst>
          </p:cNvPr>
          <p:cNvSpPr txBox="1"/>
          <p:nvPr/>
        </p:nvSpPr>
        <p:spPr>
          <a:xfrm>
            <a:off x="283703" y="3994033"/>
            <a:ext cx="83361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 кількість балів – 32.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 завдань, що потребують надання письмової розгорнутої відповіді.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 завдань з аудіювання.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отримання 100 балів за шкалою 100-200 потрібно набрати 4 тестові бали.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686282C5-B713-4CC3-843F-32B5E526C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538" y="3548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LID4096" altLang="LID4096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72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F12ABD-839C-4A21-88AD-AF3055808905}"/>
              </a:ext>
            </a:extLst>
          </p:cNvPr>
          <p:cNvSpPr txBox="1"/>
          <p:nvPr/>
        </p:nvSpPr>
        <p:spPr>
          <a:xfrm>
            <a:off x="5600336" y="339034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уваги учнів!</a:t>
            </a:r>
            <a:endParaRPr lang="LID4096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E53C7C-A846-44CC-B7BF-F87318B420D5}"/>
              </a:ext>
            </a:extLst>
          </p:cNvPr>
          <p:cNvSpPr txBox="1"/>
          <p:nvPr/>
        </p:nvSpPr>
        <p:spPr>
          <a:xfrm>
            <a:off x="755576" y="1196752"/>
            <a:ext cx="8136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Українського центру оцінювання якості освіти розміщено  </a:t>
            </a:r>
            <a:r>
              <a:rPr lang="uk-UA" sz="20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НМТ-2023: ДЕМОНСТРАЦІЙНИЙ ТЕСТ З АНГЛІЙСЬКОЇ МОВИ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E6CCD8-40D4-4527-AAB5-84D3246C2F05}"/>
              </a:ext>
            </a:extLst>
          </p:cNvPr>
          <p:cNvSpPr txBox="1"/>
          <p:nvPr/>
        </p:nvSpPr>
        <p:spPr>
          <a:xfrm>
            <a:off x="3959424" y="3212976"/>
            <a:ext cx="51845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Перейдіть за посиланням </a:t>
            </a:r>
            <a:endParaRPr lang="uk-UA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https://lv.testportal.gov.ua/englishTest/</a:t>
            </a:r>
            <a:endParaRPr lang="uk-UA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перевірте свої можливості успішно </a:t>
            </a:r>
          </a:p>
          <a:p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тест у 2023 році!</a:t>
            </a:r>
          </a:p>
          <a:p>
            <a:endParaRPr lang="LID4096" dirty="0"/>
          </a:p>
        </p:txBody>
      </p:sp>
      <p:pic>
        <p:nvPicPr>
          <p:cNvPr id="8" name="Рисунок 7" descr="Головне про проведення НМТ 2023 року | ВСП “Аграрно ...">
            <a:extLst>
              <a:ext uri="{FF2B5EF4-FFF2-40B4-BE49-F238E27FC236}">
                <a16:creationId xmlns:a16="http://schemas.microsoft.com/office/drawing/2014/main" id="{C02270E0-3C40-432E-9CFC-7037988CA13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9" t="14375" r="6360"/>
          <a:stretch/>
        </p:blipFill>
        <p:spPr bwMode="auto">
          <a:xfrm>
            <a:off x="1043608" y="2687812"/>
            <a:ext cx="1944216" cy="29734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6364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CAF949D-130F-4DCA-B56D-723A3ABB1A1A}"/>
              </a:ext>
            </a:extLst>
          </p:cNvPr>
          <p:cNvSpPr txBox="1"/>
          <p:nvPr/>
        </p:nvSpPr>
        <p:spPr>
          <a:xfrm>
            <a:off x="395536" y="175867"/>
            <a:ext cx="784887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uk-UA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Біологія:</a:t>
            </a:r>
            <a:endParaRPr lang="uk-UA" sz="2800" b="1" dirty="0"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spcAft>
                <a:spcPts val="2400"/>
              </a:spcAft>
            </a:pP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30</a:t>
            </a:r>
            <a:r>
              <a: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завдань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ans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hape 234">
            <a:extLst>
              <a:ext uri="{FF2B5EF4-FFF2-40B4-BE49-F238E27FC236}">
                <a16:creationId xmlns:a16="http://schemas.microsoft.com/office/drawing/2014/main" id="{1EB2BBC6-4845-4F58-A30A-22CA4E650051}"/>
              </a:ext>
            </a:extLst>
          </p:cNvPr>
          <p:cNvSpPr txBox="1"/>
          <p:nvPr/>
        </p:nvSpPr>
        <p:spPr>
          <a:xfrm>
            <a:off x="5868144" y="1844824"/>
            <a:ext cx="2592288" cy="235962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spcAft>
                <a:spcPts val="400"/>
              </a:spcAft>
            </a:pPr>
            <a:r>
              <a: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2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з вибором 3-х відповідей з 3-х груп запропонованих варіантів</a:t>
            </a:r>
          </a:p>
          <a:p>
            <a:pPr algn="ctr">
              <a:lnSpc>
                <a:spcPct val="115000"/>
              </a:lnSpc>
              <a:spcAft>
                <a:spcPts val="200"/>
              </a:spcAft>
            </a:pP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0, 1, 2 або 3 бали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63AAE-A58D-463A-8770-E9334BC7A05C}"/>
              </a:ext>
            </a:extLst>
          </p:cNvPr>
          <p:cNvSpPr txBox="1"/>
          <p:nvPr/>
        </p:nvSpPr>
        <p:spPr>
          <a:xfrm>
            <a:off x="283703" y="1844824"/>
            <a:ext cx="2652059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24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з вибором однієї правильної</a:t>
            </a:r>
            <a:b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</a:b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відповіді з чотирьох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0 або 1 бал</a:t>
            </a:r>
          </a:p>
          <a:p>
            <a:br>
              <a:rPr lang="ru-RU" sz="1800" dirty="0">
                <a:effectLst/>
                <a:latin typeface="Liberation Serif"/>
                <a:ea typeface="Liberation Serif"/>
                <a:cs typeface="Liberation Serif"/>
              </a:rPr>
            </a:br>
            <a:endParaRPr lang="LID4096" dirty="0"/>
          </a:p>
        </p:txBody>
      </p:sp>
      <p:sp>
        <p:nvSpPr>
          <p:cNvPr id="16" name="Shape 236">
            <a:extLst>
              <a:ext uri="{FF2B5EF4-FFF2-40B4-BE49-F238E27FC236}">
                <a16:creationId xmlns:a16="http://schemas.microsoft.com/office/drawing/2014/main" id="{68B0FF1C-BFCF-4E6D-9DBC-4B115BDD99A1}"/>
              </a:ext>
            </a:extLst>
          </p:cNvPr>
          <p:cNvSpPr txBox="1"/>
          <p:nvPr/>
        </p:nvSpPr>
        <p:spPr>
          <a:xfrm>
            <a:off x="2935762" y="1844824"/>
            <a:ext cx="2592288" cy="248807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spcAft>
                <a:spcPts val="400"/>
              </a:spcAft>
            </a:pP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4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на встановлення</a:t>
            </a:r>
            <a:b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</a:b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відповідності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(4 з 5)</a:t>
            </a:r>
            <a:endParaRPr lang="uk-UA" sz="2000" dirty="0"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0, 1, 2, 3 або 4 бали</a:t>
            </a:r>
          </a:p>
        </p:txBody>
      </p:sp>
      <p:sp>
        <p:nvSpPr>
          <p:cNvPr id="15" name="Права фігурна дужка 14">
            <a:extLst>
              <a:ext uri="{FF2B5EF4-FFF2-40B4-BE49-F238E27FC236}">
                <a16:creationId xmlns:a16="http://schemas.microsoft.com/office/drawing/2014/main" id="{AEE018DF-9E0D-4E32-9B18-B58AA7480D2C}"/>
              </a:ext>
            </a:extLst>
          </p:cNvPr>
          <p:cNvSpPr/>
          <p:nvPr/>
        </p:nvSpPr>
        <p:spPr>
          <a:xfrm rot="16200000">
            <a:off x="4132174" y="-1425394"/>
            <a:ext cx="367681" cy="56965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8ADC53-49B9-44A9-8E37-AA5D3A70B60B}"/>
              </a:ext>
            </a:extLst>
          </p:cNvPr>
          <p:cNvSpPr txBox="1"/>
          <p:nvPr/>
        </p:nvSpPr>
        <p:spPr>
          <a:xfrm>
            <a:off x="283703" y="3994033"/>
            <a:ext cx="83361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 кількість балів – 46.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отримання 100 балів  за шкалою 100-200 потрібно набрати 5 тестових балів.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Завдання охоплюватимуть такі розділи шкільної програми: </a:t>
            </a:r>
            <a:r>
              <a:rPr lang="uk-UA" i="1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Вступ. Хімічний склад, структура і функціонування клітин. Реалізація спадкової інформації. Закономірності спадковості і мінливості. Біорізноманіття. Організм людини як біологічна система.</a:t>
            </a:r>
            <a:r>
              <a:rPr lang="uk-UA" i="1" dirty="0">
                <a:effectLst/>
                <a:latin typeface="Times New Roman" panose="02020603050405020304" pitchFamily="18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uk-UA" i="1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Основи екології і еволюційного вчення.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686282C5-B713-4CC3-843F-32B5E526C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538" y="3548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LID4096" altLang="LID4096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694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CAF949D-130F-4DCA-B56D-723A3ABB1A1A}"/>
              </a:ext>
            </a:extLst>
          </p:cNvPr>
          <p:cNvSpPr txBox="1"/>
          <p:nvPr/>
        </p:nvSpPr>
        <p:spPr>
          <a:xfrm>
            <a:off x="395536" y="175867"/>
            <a:ext cx="784887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uk-UA" sz="2800" b="1" dirty="0">
                <a:solidFill>
                  <a:srgbClr val="0000CC"/>
                </a:solidFill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   Хімія</a:t>
            </a:r>
            <a:r>
              <a:rPr lang="uk-UA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:</a:t>
            </a:r>
            <a:endParaRPr lang="uk-UA" sz="2800" b="1" dirty="0"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spcAft>
                <a:spcPts val="2400"/>
              </a:spcAft>
            </a:pP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30 </a:t>
            </a: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завдань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ans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hape 234">
            <a:extLst>
              <a:ext uri="{FF2B5EF4-FFF2-40B4-BE49-F238E27FC236}">
                <a16:creationId xmlns:a16="http://schemas.microsoft.com/office/drawing/2014/main" id="{1EB2BBC6-4845-4F58-A30A-22CA4E650051}"/>
              </a:ext>
            </a:extLst>
          </p:cNvPr>
          <p:cNvSpPr txBox="1"/>
          <p:nvPr/>
        </p:nvSpPr>
        <p:spPr>
          <a:xfrm>
            <a:off x="6256231" y="1844824"/>
            <a:ext cx="1872208" cy="235962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spcAft>
                <a:spcPts val="400"/>
              </a:spcAft>
            </a:pPr>
            <a:r>
              <a: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6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з короткою відповіддю </a:t>
            </a:r>
          </a:p>
          <a:p>
            <a:pPr algn="ctr">
              <a:lnSpc>
                <a:spcPct val="115000"/>
              </a:lnSpc>
              <a:spcAft>
                <a:spcPts val="200"/>
              </a:spcAft>
            </a:pP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0 або 2 бали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63AAE-A58D-463A-8770-E9334BC7A05C}"/>
              </a:ext>
            </a:extLst>
          </p:cNvPr>
          <p:cNvSpPr txBox="1"/>
          <p:nvPr/>
        </p:nvSpPr>
        <p:spPr>
          <a:xfrm>
            <a:off x="283703" y="1844824"/>
            <a:ext cx="2652059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22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з вибором однієї правильної</a:t>
            </a:r>
            <a:b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</a:b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відповіді з чотирьох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0 або 1 бал</a:t>
            </a:r>
          </a:p>
          <a:p>
            <a:br>
              <a:rPr lang="ru-RU" sz="1800" dirty="0">
                <a:effectLst/>
                <a:latin typeface="Liberation Serif"/>
                <a:ea typeface="Liberation Serif"/>
                <a:cs typeface="Liberation Serif"/>
              </a:rPr>
            </a:br>
            <a:endParaRPr lang="LID4096" dirty="0"/>
          </a:p>
        </p:txBody>
      </p:sp>
      <p:sp>
        <p:nvSpPr>
          <p:cNvPr id="16" name="Shape 236">
            <a:extLst>
              <a:ext uri="{FF2B5EF4-FFF2-40B4-BE49-F238E27FC236}">
                <a16:creationId xmlns:a16="http://schemas.microsoft.com/office/drawing/2014/main" id="{68B0FF1C-BFCF-4E6D-9DBC-4B115BDD99A1}"/>
              </a:ext>
            </a:extLst>
          </p:cNvPr>
          <p:cNvSpPr txBox="1"/>
          <p:nvPr/>
        </p:nvSpPr>
        <p:spPr>
          <a:xfrm>
            <a:off x="3418285" y="1844824"/>
            <a:ext cx="1795458" cy="248807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spcAft>
                <a:spcPts val="400"/>
              </a:spcAft>
            </a:pP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2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на встановлення</a:t>
            </a:r>
            <a:b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</a:b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відповідності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0, 1, 2 або 3 бали</a:t>
            </a:r>
          </a:p>
        </p:txBody>
      </p:sp>
      <p:sp>
        <p:nvSpPr>
          <p:cNvPr id="15" name="Права фігурна дужка 14">
            <a:extLst>
              <a:ext uri="{FF2B5EF4-FFF2-40B4-BE49-F238E27FC236}">
                <a16:creationId xmlns:a16="http://schemas.microsoft.com/office/drawing/2014/main" id="{AEE018DF-9E0D-4E32-9B18-B58AA7480D2C}"/>
              </a:ext>
            </a:extLst>
          </p:cNvPr>
          <p:cNvSpPr/>
          <p:nvPr/>
        </p:nvSpPr>
        <p:spPr>
          <a:xfrm rot="16200000">
            <a:off x="4132174" y="-1425394"/>
            <a:ext cx="367681" cy="56965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8ADC53-49B9-44A9-8E37-AA5D3A70B60B}"/>
              </a:ext>
            </a:extLst>
          </p:cNvPr>
          <p:cNvSpPr txBox="1"/>
          <p:nvPr/>
        </p:nvSpPr>
        <p:spPr>
          <a:xfrm>
            <a:off x="283703" y="3994033"/>
            <a:ext cx="83361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 кількість балів – 40.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отримання 100 балів  за шкалою 100-200 потрібно набрати 4 тестові бали.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охоплюватимуть такі теми шкільного курсу: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хімія. Неорганічна хімія. Органічна хімія. Обчислення в хімії.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 можливість скористатися довідковими матеріалами (</a:t>
            </a:r>
            <a:r>
              <a:rPr lang="uk-UA" sz="1800" i="1" dirty="0">
                <a:solidFill>
                  <a:srgbClr val="000000"/>
                </a:solidFill>
                <a:effectLst/>
                <a:latin typeface="Liberation Serif"/>
                <a:ea typeface="Liberation Serif"/>
                <a:cs typeface="Liberation Serif"/>
              </a:rPr>
              <a:t>Періодичною системою хімічних елементів (короткою і довгою формами), таблицями «Розчинність основ, кислот, амфотерних гідроксидів і солей у воді за 20–25 ℃», «Ряд активності металів»)</a:t>
            </a:r>
            <a:r>
              <a:rPr lang="uk-UA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, 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чернеткою.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686282C5-B713-4CC3-843F-32B5E526C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538" y="3548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LID4096" altLang="LID4096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87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D19383-B6A2-42AA-B679-6255FAB4BAAE}"/>
              </a:ext>
            </a:extLst>
          </p:cNvPr>
          <p:cNvSpPr txBox="1"/>
          <p:nvPr/>
        </p:nvSpPr>
        <p:spPr>
          <a:xfrm>
            <a:off x="3117916" y="764704"/>
            <a:ext cx="290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  НМТ</a:t>
            </a:r>
            <a:endParaRPr lang="LID4096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7F984C-F93D-4A09-858B-D8A5B8632A00}"/>
              </a:ext>
            </a:extLst>
          </p:cNvPr>
          <p:cNvSpPr txBox="1"/>
          <p:nvPr/>
        </p:nvSpPr>
        <p:spPr>
          <a:xfrm>
            <a:off x="179512" y="1700808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Liberation Serif"/>
              </a:rPr>
              <a:t>Після завершення виконання всіх завдань НМТ кожен учасник отримає (на інформаційній сторінці учасника НМТ) інформацію про кількість тестових балів за кожен блок.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uk-UA" sz="2000" dirty="0">
              <a:effectLst/>
              <a:latin typeface="Times New Roman" panose="02020603050405020304" pitchFamily="18" charset="0"/>
              <a:ea typeface="Liberation Serif"/>
              <a:cs typeface="Liberation Serif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Liberation Serif"/>
              </a:rPr>
              <a:t> Для конкурсного відбору будуть використовувати результати виконання кожного блоку, переведені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i="0" dirty="0">
                <a:effectLst/>
                <a:latin typeface="Times New Roman" panose="02020603050405020304" pitchFamily="18" charset="0"/>
                <a:ea typeface="Liberation Serif"/>
                <a:cs typeface="Liberation Serif"/>
              </a:rPr>
              <a:t>в шкалу 100–200 балів.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25261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96493A-BA32-47AB-ABBD-DBD8EB83A128}"/>
              </a:ext>
            </a:extLst>
          </p:cNvPr>
          <p:cNvSpPr txBox="1"/>
          <p:nvPr/>
        </p:nvSpPr>
        <p:spPr>
          <a:xfrm>
            <a:off x="395537" y="836712"/>
            <a:ext cx="806489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Оперативне інформування про всі новини щодо вступної кампанії на сайтах: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uk-UA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Міністерства освіти і науки України: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https://mon.gov.ua/ua</a:t>
            </a:r>
            <a:endParaRPr lang="uk-UA" sz="2000" u="sng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uk-UA" sz="20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Українського центру оцінювання якості освіти: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https://testportal.gov.ua/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928445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5B3354-05DE-4950-9F0A-5058A39FF9A5}"/>
              </a:ext>
            </a:extLst>
          </p:cNvPr>
          <p:cNvSpPr txBox="1"/>
          <p:nvPr/>
        </p:nvSpPr>
        <p:spPr>
          <a:xfrm>
            <a:off x="503548" y="1124744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Наказ МОНУ № 318 від 20 березня 2022 року</a:t>
            </a:r>
            <a:r>
              <a:rPr lang="en-US" sz="1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«Про організацію та проведення у 2023 році національного </a:t>
            </a:r>
            <a:r>
              <a:rPr lang="uk-UA" sz="1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мультипредметного</a:t>
            </a:r>
            <a:r>
              <a:rPr lang="uk-UA" sz="1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тесту».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Інформація про НТМ з сайту Вінницького регіонального центру оцінювання якості освіти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https://vintest.org.ua/zno/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https://vintest.org.ua/demonstraciinui-test-ukrainska-mova/</a:t>
            </a:r>
            <a:endParaRPr lang="uk-UA" sz="18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https://naurok.com.ua/prezentaciya-nacionalniy-multipredmetniy-test-2023-blok-z-matematiki-326443.html</a:t>
            </a:r>
            <a:endParaRPr lang="uk-UA" sz="1800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https://lv.testportal.gov.ua/demotest.math/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https://testportal.gov.ua//wp-content/uploads/2023/03/NMT_2023_Fizyka_demo_.pdf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https://lv.testportal.gov.ua/test.hist/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https://lv.testportal.gov.ua/englishTest/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570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20688"/>
            <a:ext cx="7993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CE7627-8398-4CEC-88DA-0A8C7303FF84}"/>
              </a:ext>
            </a:extLst>
          </p:cNvPr>
          <p:cNvSpPr txBox="1"/>
          <p:nvPr/>
        </p:nvSpPr>
        <p:spPr>
          <a:xfrm>
            <a:off x="431540" y="538321"/>
            <a:ext cx="8280920" cy="6935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75"/>
              </a:spcAft>
            </a:pPr>
            <a:r>
              <a:rPr lang="uk-UA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МОНУ № 318 від 20 березня 2022 року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«Про організацію та проведення у 2023 році національного </a:t>
            </a:r>
            <a:r>
              <a:rPr lang="uk-UA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мультипредметного</a:t>
            </a:r>
            <a:r>
              <a:rPr lang="uk-UA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тесту»</a:t>
            </a:r>
          </a:p>
          <a:p>
            <a:pPr algn="just">
              <a:spcAft>
                <a:spcPts val="1875"/>
              </a:spcAft>
            </a:pP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875"/>
              </a:spcAft>
              <a:buFont typeface="Wingdings" panose="05000000000000000000" pitchFamily="2" charset="2"/>
              <a:buChar char="ü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Вступне випробування для охочих здобути вищу освіту проводитиметься у форматі НМТ, що міститиме завдання з трьох предметів. </a:t>
            </a:r>
          </a:p>
          <a:p>
            <a:pPr marL="342900" indent="-342900" algn="just">
              <a:spcAft>
                <a:spcPts val="1875"/>
              </a:spcAft>
              <a:buFont typeface="Wingdings" panose="05000000000000000000" pitchFamily="2" charset="2"/>
              <a:buChar char="ü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 обов’язкові предмети: українська мова і математика. </a:t>
            </a:r>
          </a:p>
          <a:p>
            <a:pPr marL="342900" indent="-342900" algn="just">
              <a:spcAft>
                <a:spcPts val="1875"/>
              </a:spcAft>
              <a:buFont typeface="Wingdings" panose="05000000000000000000" pitchFamily="2" charset="2"/>
              <a:buChar char="ü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вибір вступника один предмет: історія України, іноземна мова, біологія, фізика або хімія.</a:t>
            </a:r>
          </a:p>
          <a:p>
            <a:pPr marL="342900" indent="-342900" algn="just">
              <a:spcAft>
                <a:spcPts val="1875"/>
              </a:spcAft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естування відбуватиметься протягом одного дня.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Тест складатимуть на комп’ютері у тимчасових екзаменаційних центрах в Україні та певних країнах світу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875"/>
              </a:spcAft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Тривалість тесту – 180 хв. (без перерви). </a:t>
            </a:r>
            <a:r>
              <a:rPr lang="uk-UA" sz="2000" i="0" dirty="0"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Учасник самостійно розподіляє час між блоками.</a:t>
            </a:r>
            <a:endParaRPr lang="uk-UA" sz="2000" i="1" dirty="0"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875"/>
              </a:spcAft>
              <a:buFont typeface="Wingdings" panose="05000000000000000000" pitchFamily="2" charset="2"/>
              <a:buChar char="ü"/>
            </a:pP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sp>
        <p:nvSpPr>
          <p:cNvPr id="3" name="Стрілка: униз 2">
            <a:extLst>
              <a:ext uri="{FF2B5EF4-FFF2-40B4-BE49-F238E27FC236}">
                <a16:creationId xmlns:a16="http://schemas.microsoft.com/office/drawing/2014/main" id="{CB5172B0-98EA-42E9-9949-AF9D461EFE0E}"/>
              </a:ext>
            </a:extLst>
          </p:cNvPr>
          <p:cNvSpPr/>
          <p:nvPr/>
        </p:nvSpPr>
        <p:spPr>
          <a:xfrm>
            <a:off x="3527884" y="1412776"/>
            <a:ext cx="2088232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52D8D7-998F-4AE7-99AB-DA768344B094}"/>
              </a:ext>
            </a:extLst>
          </p:cNvPr>
          <p:cNvSpPr txBox="1"/>
          <p:nvPr/>
        </p:nvSpPr>
        <p:spPr>
          <a:xfrm>
            <a:off x="1619672" y="404517"/>
            <a:ext cx="6696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Етапи підготовки та проходження НМТ</a:t>
            </a:r>
          </a:p>
          <a:p>
            <a:endParaRPr lang="LID4096" dirty="0"/>
          </a:p>
        </p:txBody>
      </p:sp>
      <p:sp>
        <p:nvSpPr>
          <p:cNvPr id="5" name="Стрілка: униз 4">
            <a:extLst>
              <a:ext uri="{FF2B5EF4-FFF2-40B4-BE49-F238E27FC236}">
                <a16:creationId xmlns:a16="http://schemas.microsoft.com/office/drawing/2014/main" id="{9B2EAD89-C453-4407-A4B1-074B9EF646BF}"/>
              </a:ext>
            </a:extLst>
          </p:cNvPr>
          <p:cNvSpPr/>
          <p:nvPr/>
        </p:nvSpPr>
        <p:spPr>
          <a:xfrm>
            <a:off x="3275856" y="1143181"/>
            <a:ext cx="2016224" cy="500281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DDB7EC-1679-42CB-92D2-26027C89FC1A}"/>
              </a:ext>
            </a:extLst>
          </p:cNvPr>
          <p:cNvSpPr txBox="1"/>
          <p:nvPr/>
        </p:nvSpPr>
        <p:spPr>
          <a:xfrm>
            <a:off x="647564" y="1859339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для участі в НМТ – з 03.04.2023 по 03.05.2023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сесія – з 05.06.2023 по 23.06.2023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 результатів основної сесії (розміщення в персональних кабінетах учасників НМТ) – до 28.06.2023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Додаткова сесія – з 11.07.2023 по 24.07.2023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 результатів додаткової сесії – до 29.07.2023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2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E526265-1359-4C5B-963C-B914D06684CC}"/>
              </a:ext>
            </a:extLst>
          </p:cNvPr>
          <p:cNvSpPr txBox="1"/>
          <p:nvPr/>
        </p:nvSpPr>
        <p:spPr>
          <a:xfrm>
            <a:off x="2123728" y="404664"/>
            <a:ext cx="4342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для участі в НМТ:</a:t>
            </a:r>
            <a:endParaRPr lang="LID4096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D1DE98-5E35-43C3-9DE2-1973A5F2234C}"/>
              </a:ext>
            </a:extLst>
          </p:cNvPr>
          <p:cNvSpPr txBox="1"/>
          <p:nvPr/>
        </p:nvSpPr>
        <p:spPr>
          <a:xfrm>
            <a:off x="251520" y="1190357"/>
            <a:ext cx="83547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2023р. реєстрація тільки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безпаперова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!!!!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реєстрації: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с</a:t>
            </a: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творити персональний кабінет на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вебсайті</a:t>
            </a: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 УЦОЯО,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uk-UA" sz="2000" dirty="0" err="1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у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нести</a:t>
            </a: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 в персональному кабінеті особисті дані й інформацію щодо участі в НМТ,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з</a:t>
            </a: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авантажити в персональному кабінеті в електронній формі реєстраційні документи (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сканкопії</a:t>
            </a: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 та/або фотокопії),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с</a:t>
            </a: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формувати Сертифікат національного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мультипредметного</a:t>
            </a: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 тесту 2023 року.</a:t>
            </a:r>
          </a:p>
          <a:p>
            <a:br>
              <a:rPr lang="ru-RU" sz="1800" dirty="0">
                <a:effectLst/>
                <a:latin typeface="Liberation Serif"/>
                <a:ea typeface="Liberation Serif"/>
                <a:cs typeface="Liberation Serif"/>
              </a:rPr>
            </a:br>
            <a:endParaRPr lang="ru-RU" sz="1800" dirty="0">
              <a:effectLst/>
              <a:latin typeface="Liberation Serif"/>
              <a:ea typeface="Liberation Serif"/>
              <a:cs typeface="Liberation Serif"/>
            </a:endParaRPr>
          </a:p>
          <a:p>
            <a:endParaRPr lang="LID4096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7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CAF949D-130F-4DCA-B56D-723A3ABB1A1A}"/>
              </a:ext>
            </a:extLst>
          </p:cNvPr>
          <p:cNvSpPr txBox="1"/>
          <p:nvPr/>
        </p:nvSpPr>
        <p:spPr>
          <a:xfrm>
            <a:off x="395536" y="175867"/>
            <a:ext cx="784887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uk-UA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Українська мова:</a:t>
            </a:r>
            <a:endParaRPr lang="uk-UA" sz="2800" b="1" dirty="0"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spcAft>
                <a:spcPts val="2400"/>
              </a:spcAft>
            </a:pPr>
            <a:r>
              <a: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30 </a:t>
            </a: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завдань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ans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hape 234">
            <a:extLst>
              <a:ext uri="{FF2B5EF4-FFF2-40B4-BE49-F238E27FC236}">
                <a16:creationId xmlns:a16="http://schemas.microsoft.com/office/drawing/2014/main" id="{1EB2BBC6-4845-4F58-A30A-22CA4E650051}"/>
              </a:ext>
            </a:extLst>
          </p:cNvPr>
          <p:cNvSpPr txBox="1"/>
          <p:nvPr/>
        </p:nvSpPr>
        <p:spPr>
          <a:xfrm>
            <a:off x="674874" y="1628800"/>
            <a:ext cx="1872208" cy="235962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spcAft>
                <a:spcPts val="400"/>
              </a:spcAft>
            </a:pPr>
            <a:r>
              <a: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10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з вибором однієї правильної відповіді з чотирьох</a:t>
            </a:r>
          </a:p>
          <a:p>
            <a:pPr algn="ctr">
              <a:lnSpc>
                <a:spcPct val="115000"/>
              </a:lnSpc>
              <a:spcAft>
                <a:spcPts val="200"/>
              </a:spcAft>
            </a:pP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0 або 1 бал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63AAE-A58D-463A-8770-E9334BC7A05C}"/>
              </a:ext>
            </a:extLst>
          </p:cNvPr>
          <p:cNvSpPr txBox="1"/>
          <p:nvPr/>
        </p:nvSpPr>
        <p:spPr>
          <a:xfrm>
            <a:off x="2939681" y="1628800"/>
            <a:ext cx="2652059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15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з вибором однієї правильної</a:t>
            </a:r>
            <a:b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</a:b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відповіді з п’яти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0 або 1 бал</a:t>
            </a:r>
          </a:p>
          <a:p>
            <a:br>
              <a:rPr lang="ru-RU" sz="1800" dirty="0">
                <a:effectLst/>
                <a:latin typeface="Liberation Serif"/>
                <a:ea typeface="Liberation Serif"/>
                <a:cs typeface="Liberation Serif"/>
              </a:rPr>
            </a:br>
            <a:endParaRPr lang="LID4096" dirty="0"/>
          </a:p>
        </p:txBody>
      </p:sp>
      <p:sp>
        <p:nvSpPr>
          <p:cNvPr id="16" name="Shape 236">
            <a:extLst>
              <a:ext uri="{FF2B5EF4-FFF2-40B4-BE49-F238E27FC236}">
                <a16:creationId xmlns:a16="http://schemas.microsoft.com/office/drawing/2014/main" id="{68B0FF1C-BFCF-4E6D-9DBC-4B115BDD99A1}"/>
              </a:ext>
            </a:extLst>
          </p:cNvPr>
          <p:cNvSpPr txBox="1"/>
          <p:nvPr/>
        </p:nvSpPr>
        <p:spPr>
          <a:xfrm>
            <a:off x="6300192" y="1685009"/>
            <a:ext cx="1795458" cy="248807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spcAft>
                <a:spcPts val="400"/>
              </a:spcAft>
            </a:pPr>
            <a:r>
              <a: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5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на встановлення</a:t>
            </a:r>
            <a:b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</a:b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відповідності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0, 1, 2, 3 або 4 бали</a:t>
            </a:r>
          </a:p>
        </p:txBody>
      </p:sp>
      <p:sp>
        <p:nvSpPr>
          <p:cNvPr id="15" name="Права фігурна дужка 14">
            <a:extLst>
              <a:ext uri="{FF2B5EF4-FFF2-40B4-BE49-F238E27FC236}">
                <a16:creationId xmlns:a16="http://schemas.microsoft.com/office/drawing/2014/main" id="{AEE018DF-9E0D-4E32-9B18-B58AA7480D2C}"/>
              </a:ext>
            </a:extLst>
          </p:cNvPr>
          <p:cNvSpPr/>
          <p:nvPr/>
        </p:nvSpPr>
        <p:spPr>
          <a:xfrm rot="16200000">
            <a:off x="4132174" y="-1425394"/>
            <a:ext cx="367681" cy="56965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8ADC53-49B9-44A9-8E37-AA5D3A70B60B}"/>
              </a:ext>
            </a:extLst>
          </p:cNvPr>
          <p:cNvSpPr txBox="1"/>
          <p:nvPr/>
        </p:nvSpPr>
        <p:spPr>
          <a:xfrm>
            <a:off x="340309" y="4102301"/>
            <a:ext cx="83361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 кількість балів – 45.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 відкритих завдань з короткою чи розгорнутою відповіддю.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отримання 100 балів  за шкалою 100-200 потрібно набрати 5 тестових балів.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будуть з усіх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тем, вивчення яких передбачено в шкільному курсі.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686282C5-B713-4CC3-843F-32B5E526C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538" y="3548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LID4096" altLang="LID4096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8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DE4C4-10F6-4DBF-B351-2C52FA62AD99}"/>
              </a:ext>
            </a:extLst>
          </p:cNvPr>
          <p:cNvSpPr txBox="1"/>
          <p:nvPr/>
        </p:nvSpPr>
        <p:spPr>
          <a:xfrm>
            <a:off x="392415" y="1222878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Вінницького регіонального центру оцінювання якості освіти розміщено  </a:t>
            </a:r>
            <a:r>
              <a:rPr lang="uk-UA" sz="20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НМТ-2023: ДЕМОНСТРАЦІЙНИЙ ТЕСТ З УКРАЇНСЬКОЇ МОВИ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4655C-D58D-4491-975D-194697C26537}"/>
              </a:ext>
            </a:extLst>
          </p:cNvPr>
          <p:cNvSpPr txBox="1"/>
          <p:nvPr/>
        </p:nvSpPr>
        <p:spPr>
          <a:xfrm>
            <a:off x="5600336" y="339034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уваги учнів!</a:t>
            </a:r>
            <a:endParaRPr lang="LID4096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A33EF-5291-49A2-89A6-39FC69D68876}"/>
              </a:ext>
            </a:extLst>
          </p:cNvPr>
          <p:cNvSpPr txBox="1"/>
          <p:nvPr/>
        </p:nvSpPr>
        <p:spPr>
          <a:xfrm>
            <a:off x="3547221" y="3144829"/>
            <a:ext cx="51845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Перейдіть за посиланням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https://vintest.org.ua/demonstraciinui-test-ukrainska-mova/</a:t>
            </a:r>
            <a:r>
              <a:rPr lang="uk-UA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перевірте свої можливості успішно пройти тест у 2023 році!</a:t>
            </a:r>
          </a:p>
          <a:p>
            <a:endParaRPr lang="LID4096" dirty="0"/>
          </a:p>
        </p:txBody>
      </p:sp>
      <p:pic>
        <p:nvPicPr>
          <p:cNvPr id="8" name="Рисунок 7" descr="Розбір пробного НМТ-2023 🔥 - YouTube">
            <a:extLst>
              <a:ext uri="{FF2B5EF4-FFF2-40B4-BE49-F238E27FC236}">
                <a16:creationId xmlns:a16="http://schemas.microsoft.com/office/drawing/2014/main" id="{31B65454-A84C-497B-9F49-BF5271A7FBB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2" r="40192" b="22178"/>
          <a:stretch/>
        </p:blipFill>
        <p:spPr bwMode="auto">
          <a:xfrm>
            <a:off x="436506" y="3166355"/>
            <a:ext cx="2451393" cy="16004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239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CAF949D-130F-4DCA-B56D-723A3ABB1A1A}"/>
              </a:ext>
            </a:extLst>
          </p:cNvPr>
          <p:cNvSpPr txBox="1"/>
          <p:nvPr/>
        </p:nvSpPr>
        <p:spPr>
          <a:xfrm>
            <a:off x="395536" y="175867"/>
            <a:ext cx="784887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uk-UA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Математика:</a:t>
            </a:r>
            <a:endParaRPr lang="uk-UA" sz="2800" b="1" dirty="0"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spcAft>
                <a:spcPts val="2400"/>
              </a:spcAft>
            </a:pPr>
            <a:r>
              <a: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22 </a:t>
            </a: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завдання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ans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hape 234">
            <a:extLst>
              <a:ext uri="{FF2B5EF4-FFF2-40B4-BE49-F238E27FC236}">
                <a16:creationId xmlns:a16="http://schemas.microsoft.com/office/drawing/2014/main" id="{1EB2BBC6-4845-4F58-A30A-22CA4E650051}"/>
              </a:ext>
            </a:extLst>
          </p:cNvPr>
          <p:cNvSpPr txBox="1"/>
          <p:nvPr/>
        </p:nvSpPr>
        <p:spPr>
          <a:xfrm>
            <a:off x="6256231" y="1844824"/>
            <a:ext cx="1872208" cy="235962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spcAft>
                <a:spcPts val="400"/>
              </a:spcAft>
            </a:pPr>
            <a:r>
              <a: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4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з короткою відповіддю </a:t>
            </a:r>
          </a:p>
          <a:p>
            <a:pPr algn="ctr">
              <a:lnSpc>
                <a:spcPct val="115000"/>
              </a:lnSpc>
              <a:spcAft>
                <a:spcPts val="200"/>
              </a:spcAft>
            </a:pP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0 або 2 бали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63AAE-A58D-463A-8770-E9334BC7A05C}"/>
              </a:ext>
            </a:extLst>
          </p:cNvPr>
          <p:cNvSpPr txBox="1"/>
          <p:nvPr/>
        </p:nvSpPr>
        <p:spPr>
          <a:xfrm>
            <a:off x="283703" y="1844824"/>
            <a:ext cx="2652059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15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з вибором однієї правильної</a:t>
            </a:r>
            <a:b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</a:b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відповіді з п’яти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0 або 1 бал</a:t>
            </a:r>
          </a:p>
          <a:p>
            <a:br>
              <a:rPr lang="ru-RU" sz="1800" dirty="0">
                <a:effectLst/>
                <a:latin typeface="Liberation Serif"/>
                <a:ea typeface="Liberation Serif"/>
                <a:cs typeface="Liberation Serif"/>
              </a:rPr>
            </a:br>
            <a:endParaRPr lang="LID4096" dirty="0"/>
          </a:p>
        </p:txBody>
      </p:sp>
      <p:sp>
        <p:nvSpPr>
          <p:cNvPr id="16" name="Shape 236">
            <a:extLst>
              <a:ext uri="{FF2B5EF4-FFF2-40B4-BE49-F238E27FC236}">
                <a16:creationId xmlns:a16="http://schemas.microsoft.com/office/drawing/2014/main" id="{68B0FF1C-BFCF-4E6D-9DBC-4B115BDD99A1}"/>
              </a:ext>
            </a:extLst>
          </p:cNvPr>
          <p:cNvSpPr txBox="1"/>
          <p:nvPr/>
        </p:nvSpPr>
        <p:spPr>
          <a:xfrm>
            <a:off x="3418285" y="1844824"/>
            <a:ext cx="1795458" cy="248807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spcAft>
                <a:spcPts val="400"/>
              </a:spcAft>
            </a:pP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3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на встановлення</a:t>
            </a:r>
            <a:b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</a:b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відповідності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0, 1, 2 або 3 бали</a:t>
            </a:r>
          </a:p>
        </p:txBody>
      </p:sp>
      <p:sp>
        <p:nvSpPr>
          <p:cNvPr id="15" name="Права фігурна дужка 14">
            <a:extLst>
              <a:ext uri="{FF2B5EF4-FFF2-40B4-BE49-F238E27FC236}">
                <a16:creationId xmlns:a16="http://schemas.microsoft.com/office/drawing/2014/main" id="{AEE018DF-9E0D-4E32-9B18-B58AA7480D2C}"/>
              </a:ext>
            </a:extLst>
          </p:cNvPr>
          <p:cNvSpPr/>
          <p:nvPr/>
        </p:nvSpPr>
        <p:spPr>
          <a:xfrm rot="16200000">
            <a:off x="4132174" y="-1425394"/>
            <a:ext cx="367681" cy="56965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8ADC53-49B9-44A9-8E37-AA5D3A70B60B}"/>
              </a:ext>
            </a:extLst>
          </p:cNvPr>
          <p:cNvSpPr txBox="1"/>
          <p:nvPr/>
        </p:nvSpPr>
        <p:spPr>
          <a:xfrm>
            <a:off x="283703" y="3994033"/>
            <a:ext cx="83361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 кількість балів – 35.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 відкритих завдань з розгорнутою відповіддю.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отримання 100 балів  за шкалою 100-200 потрібно набрати 4 тестові бали.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охоплюватимуть усі теми алгебри й геометрії, вивчення яких передбачено в шкільному курсі.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 можливість скористатися довідковими матеріалами.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686282C5-B713-4CC3-843F-32B5E526C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538" y="3548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LID4096" altLang="LID4096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6777E2-6FCE-4E92-965D-77688752425B}"/>
              </a:ext>
            </a:extLst>
          </p:cNvPr>
          <p:cNvSpPr txBox="1"/>
          <p:nvPr/>
        </p:nvSpPr>
        <p:spPr>
          <a:xfrm>
            <a:off x="5600336" y="339034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уваги учнів!</a:t>
            </a:r>
            <a:endParaRPr lang="LID4096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EA3782-6794-40AA-98A6-AC82AF58450E}"/>
              </a:ext>
            </a:extLst>
          </p:cNvPr>
          <p:cNvSpPr txBox="1"/>
          <p:nvPr/>
        </p:nvSpPr>
        <p:spPr>
          <a:xfrm>
            <a:off x="755576" y="1196752"/>
            <a:ext cx="8136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Українського центру оцінювання якості освіти розміщено  </a:t>
            </a:r>
            <a:r>
              <a:rPr lang="uk-UA" sz="20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НМТ-2023: ДЕМОНСТРАЦІЙНИЙ ТЕСТ З МАТЕМАТИКИ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1B6FD-5E3B-454C-B5D0-27056A7E80BA}"/>
              </a:ext>
            </a:extLst>
          </p:cNvPr>
          <p:cNvSpPr txBox="1"/>
          <p:nvPr/>
        </p:nvSpPr>
        <p:spPr>
          <a:xfrm>
            <a:off x="3707904" y="3284984"/>
            <a:ext cx="51845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Перейдіть за посиланням </a:t>
            </a:r>
            <a:endParaRPr lang="uk-UA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https://lv.testportal.gov.ua/demotest.math</a:t>
            </a:r>
            <a:r>
              <a:rPr lang="en-US" sz="2000" dirty="0">
                <a:solidFill>
                  <a:srgbClr val="FAC08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uk-UA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перевірте свої можливості успішно </a:t>
            </a:r>
          </a:p>
          <a:p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тест у 2023 році!</a:t>
            </a:r>
          </a:p>
          <a:p>
            <a:endParaRPr lang="LID4096" dirty="0"/>
          </a:p>
        </p:txBody>
      </p:sp>
      <p:pic>
        <p:nvPicPr>
          <p:cNvPr id="6" name="Рисунок 5" descr="Яким буде НМТ у 2023 році: завдання, оцінювання та обов'язкові предмети |  Українська правда _Життя | Українська правда _Життя">
            <a:extLst>
              <a:ext uri="{FF2B5EF4-FFF2-40B4-BE49-F238E27FC236}">
                <a16:creationId xmlns:a16="http://schemas.microsoft.com/office/drawing/2014/main" id="{9FA62B64-C646-4E89-88DC-CB304A71AF0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/>
          <a:stretch/>
        </p:blipFill>
        <p:spPr bwMode="auto">
          <a:xfrm>
            <a:off x="755576" y="2732653"/>
            <a:ext cx="2638425" cy="2705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6210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CAF949D-130F-4DCA-B56D-723A3ABB1A1A}"/>
              </a:ext>
            </a:extLst>
          </p:cNvPr>
          <p:cNvSpPr txBox="1"/>
          <p:nvPr/>
        </p:nvSpPr>
        <p:spPr>
          <a:xfrm>
            <a:off x="395536" y="175867"/>
            <a:ext cx="784887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uk-UA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Фізика:</a:t>
            </a:r>
            <a:endParaRPr lang="uk-UA" sz="2800" b="1" dirty="0"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spcAft>
                <a:spcPts val="2400"/>
              </a:spcAft>
            </a:pPr>
            <a:r>
              <a: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20 </a:t>
            </a: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завдань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ans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hape 234">
            <a:extLst>
              <a:ext uri="{FF2B5EF4-FFF2-40B4-BE49-F238E27FC236}">
                <a16:creationId xmlns:a16="http://schemas.microsoft.com/office/drawing/2014/main" id="{1EB2BBC6-4845-4F58-A30A-22CA4E650051}"/>
              </a:ext>
            </a:extLst>
          </p:cNvPr>
          <p:cNvSpPr txBox="1"/>
          <p:nvPr/>
        </p:nvSpPr>
        <p:spPr>
          <a:xfrm>
            <a:off x="6256231" y="1844824"/>
            <a:ext cx="1872208" cy="235962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spcAft>
                <a:spcPts val="400"/>
              </a:spcAft>
            </a:pPr>
            <a:r>
              <a: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6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з короткою відповіддю </a:t>
            </a:r>
          </a:p>
          <a:p>
            <a:pPr algn="ctr">
              <a:lnSpc>
                <a:spcPct val="115000"/>
              </a:lnSpc>
              <a:spcAft>
                <a:spcPts val="200"/>
              </a:spcAft>
            </a:pP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0 або 2 бали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63AAE-A58D-463A-8770-E9334BC7A05C}"/>
              </a:ext>
            </a:extLst>
          </p:cNvPr>
          <p:cNvSpPr txBox="1"/>
          <p:nvPr/>
        </p:nvSpPr>
        <p:spPr>
          <a:xfrm>
            <a:off x="283703" y="1844824"/>
            <a:ext cx="2652059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12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з вибором однієї правильної</a:t>
            </a:r>
            <a:b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</a:b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відповіді з чотирьох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0 або 1 бал</a:t>
            </a:r>
          </a:p>
          <a:p>
            <a:br>
              <a:rPr lang="ru-RU" sz="1800" dirty="0">
                <a:effectLst/>
                <a:latin typeface="Liberation Serif"/>
                <a:ea typeface="Liberation Serif"/>
                <a:cs typeface="Liberation Serif"/>
              </a:rPr>
            </a:br>
            <a:endParaRPr lang="LID4096" dirty="0"/>
          </a:p>
        </p:txBody>
      </p:sp>
      <p:sp>
        <p:nvSpPr>
          <p:cNvPr id="16" name="Shape 236">
            <a:extLst>
              <a:ext uri="{FF2B5EF4-FFF2-40B4-BE49-F238E27FC236}">
                <a16:creationId xmlns:a16="http://schemas.microsoft.com/office/drawing/2014/main" id="{68B0FF1C-BFCF-4E6D-9DBC-4B115BDD99A1}"/>
              </a:ext>
            </a:extLst>
          </p:cNvPr>
          <p:cNvSpPr txBox="1"/>
          <p:nvPr/>
        </p:nvSpPr>
        <p:spPr>
          <a:xfrm>
            <a:off x="3142747" y="1872928"/>
            <a:ext cx="2346534" cy="248807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spcAft>
                <a:spcPts val="400"/>
              </a:spcAft>
            </a:pP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2</a:t>
            </a:r>
            <a:endParaRPr lang="uk-UA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на встановлення</a:t>
            </a:r>
            <a:b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</a:b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відповідності (4 з 5)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0, 1, 2, 3 або 4 бали</a:t>
            </a:r>
          </a:p>
        </p:txBody>
      </p:sp>
      <p:sp>
        <p:nvSpPr>
          <p:cNvPr id="15" name="Права фігурна дужка 14">
            <a:extLst>
              <a:ext uri="{FF2B5EF4-FFF2-40B4-BE49-F238E27FC236}">
                <a16:creationId xmlns:a16="http://schemas.microsoft.com/office/drawing/2014/main" id="{AEE018DF-9E0D-4E32-9B18-B58AA7480D2C}"/>
              </a:ext>
            </a:extLst>
          </p:cNvPr>
          <p:cNvSpPr/>
          <p:nvPr/>
        </p:nvSpPr>
        <p:spPr>
          <a:xfrm rot="16200000">
            <a:off x="4132174" y="-1425394"/>
            <a:ext cx="367681" cy="56965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8ADC53-49B9-44A9-8E37-AA5D3A70B60B}"/>
              </a:ext>
            </a:extLst>
          </p:cNvPr>
          <p:cNvSpPr txBox="1"/>
          <p:nvPr/>
        </p:nvSpPr>
        <p:spPr>
          <a:xfrm>
            <a:off x="283703" y="3994033"/>
            <a:ext cx="83361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 кількість балів – 32.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отримання 100 балів  за шкалою 100-200 потрібно набрати 4 тестові бали.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охоплюватимуть такі теми шкільного курсу:</a:t>
            </a:r>
            <a:r>
              <a:rPr lang="uk-UA" sz="1800" i="1" dirty="0">
                <a:effectLst/>
                <a:latin typeface="Liberation Serif"/>
                <a:ea typeface="Liberation Serif"/>
                <a:cs typeface="Liberation Serif"/>
              </a:rPr>
              <a:t> Механіка;</a:t>
            </a:r>
            <a:r>
              <a:rPr lang="uk-UA" dirty="0">
                <a:latin typeface="Liberation Serif"/>
                <a:ea typeface="Liberation Serif"/>
                <a:cs typeface="Liberation Serif"/>
              </a:rPr>
              <a:t> </a:t>
            </a:r>
            <a:r>
              <a:rPr lang="uk-UA" sz="1800" i="1" dirty="0">
                <a:effectLst/>
                <a:latin typeface="Liberation Serif"/>
                <a:ea typeface="Liberation Serif"/>
                <a:cs typeface="Liberation Serif"/>
              </a:rPr>
              <a:t>Молекулярна фізика та термодинаміка;</a:t>
            </a:r>
            <a:r>
              <a:rPr lang="uk-UA" dirty="0">
                <a:latin typeface="Liberation Serif"/>
                <a:ea typeface="Liberation Serif"/>
                <a:cs typeface="Liberation Serif"/>
              </a:rPr>
              <a:t> </a:t>
            </a:r>
            <a:r>
              <a:rPr lang="uk-UA" sz="1800" i="1" dirty="0">
                <a:effectLst/>
                <a:latin typeface="Liberation Serif"/>
                <a:ea typeface="Liberation Serif"/>
                <a:cs typeface="Liberation Serif"/>
              </a:rPr>
              <a:t>Електродинаміка;</a:t>
            </a:r>
            <a:r>
              <a:rPr lang="uk-UA" dirty="0">
                <a:latin typeface="Liberation Serif"/>
                <a:ea typeface="Liberation Serif"/>
                <a:cs typeface="Liberation Serif"/>
              </a:rPr>
              <a:t> </a:t>
            </a:r>
            <a:r>
              <a:rPr lang="uk-UA" sz="1800" i="1" dirty="0">
                <a:effectLst/>
                <a:latin typeface="Liberation Serif"/>
                <a:ea typeface="Liberation Serif"/>
                <a:cs typeface="Liberation Serif"/>
              </a:rPr>
              <a:t>Коливання і хвилі. Оптика;</a:t>
            </a:r>
            <a:r>
              <a:rPr lang="uk-UA" dirty="0">
                <a:latin typeface="Liberation Serif"/>
                <a:ea typeface="Liberation Serif"/>
                <a:cs typeface="Liberation Serif"/>
              </a:rPr>
              <a:t> </a:t>
            </a:r>
            <a:r>
              <a:rPr lang="uk-UA" sz="1800" i="1" dirty="0">
                <a:effectLst/>
                <a:latin typeface="Liberation Serif"/>
                <a:ea typeface="Liberation Serif"/>
                <a:cs typeface="Liberation Serif"/>
              </a:rPr>
              <a:t>Елементи теорії відносності. Квантова фізика.</a:t>
            </a:r>
            <a:endParaRPr lang="uk-UA" sz="1800" dirty="0">
              <a:effectLst/>
              <a:latin typeface="Liberation Serif"/>
              <a:ea typeface="Liberation Serif"/>
              <a:cs typeface="Liberation Serif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 можливість скористатися довідковими матеріалами (</a:t>
            </a:r>
            <a:r>
              <a:rPr lang="uk-UA" sz="1800" dirty="0">
                <a:solidFill>
                  <a:srgbClr val="000000"/>
                </a:solidFill>
                <a:effectLst/>
                <a:latin typeface="Liberation Serif"/>
                <a:ea typeface="Liberation Serif"/>
                <a:cs typeface="Liberation Serif"/>
              </a:rPr>
              <a:t>таблицею </a:t>
            </a:r>
            <a:r>
              <a:rPr lang="uk-UA" sz="1800" dirty="0">
                <a:solidFill>
                  <a:srgbClr val="0000CC"/>
                </a:solidFill>
                <a:effectLst/>
                <a:latin typeface="Liberation Serif"/>
                <a:ea typeface="Liberation Serif"/>
                <a:cs typeface="Liberation Serif"/>
              </a:rPr>
              <a:t>«Префікси до одиниць SI» </a:t>
            </a:r>
            <a:r>
              <a:rPr lang="uk-UA" sz="1800" dirty="0">
                <a:solidFill>
                  <a:srgbClr val="000000"/>
                </a:solidFill>
                <a:effectLst/>
                <a:latin typeface="Liberation Serif"/>
                <a:ea typeface="Liberation Serif"/>
                <a:cs typeface="Liberation Serif"/>
              </a:rPr>
              <a:t>і таблицею </a:t>
            </a:r>
            <a:r>
              <a:rPr lang="uk-UA" sz="1800" dirty="0">
                <a:solidFill>
                  <a:srgbClr val="0000CC"/>
                </a:solidFill>
                <a:effectLst/>
                <a:latin typeface="Liberation Serif"/>
                <a:ea typeface="Liberation Serif"/>
                <a:cs typeface="Liberation Serif"/>
              </a:rPr>
              <a:t>значень тригонометричних функцій деяких кутів)</a:t>
            </a:r>
            <a:r>
              <a:rPr lang="uk-UA" sz="2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, </a:t>
            </a:r>
            <a:r>
              <a:rPr lang="uk-UA" sz="2000" dirty="0"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чернеткою.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686282C5-B713-4CC3-843F-32B5E526C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538" y="3548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LID4096" altLang="LID4096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552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876dc8dd3777241ffffa8a34478d07e5f62e027"/>
</p:tagLst>
</file>

<file path=ppt/theme/theme1.xml><?xml version="1.0" encoding="utf-8"?>
<a:theme xmlns:a="http://schemas.openxmlformats.org/drawingml/2006/main" name="Тема Office">
  <a:themeElements>
    <a:clrScheme name="Другая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Другая 1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1409</Words>
  <Application>Microsoft Office PowerPoint</Application>
  <PresentationFormat>Екран (4:3)</PresentationFormat>
  <Paragraphs>204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Century Schoolbook</vt:lpstr>
      <vt:lpstr>Liberation Serif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Root1</cp:lastModifiedBy>
  <cp:revision>32</cp:revision>
  <dcterms:created xsi:type="dcterms:W3CDTF">2013-08-25T11:52:01Z</dcterms:created>
  <dcterms:modified xsi:type="dcterms:W3CDTF">2023-03-23T14:03:04Z</dcterms:modified>
</cp:coreProperties>
</file>